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23" r:id="rId6"/>
    <p:sldMasterId id="2147483733" r:id="rId7"/>
  </p:sldMasterIdLst>
  <p:notesMasterIdLst>
    <p:notesMasterId r:id="rId22"/>
  </p:notesMasterIdLst>
  <p:handoutMasterIdLst>
    <p:handoutMasterId r:id="rId23"/>
  </p:handoutMasterIdLst>
  <p:sldIdLst>
    <p:sldId id="579" r:id="rId8"/>
    <p:sldId id="573" r:id="rId9"/>
    <p:sldId id="578" r:id="rId10"/>
    <p:sldId id="299" r:id="rId11"/>
    <p:sldId id="365" r:id="rId12"/>
    <p:sldId id="562" r:id="rId13"/>
    <p:sldId id="580" r:id="rId14"/>
    <p:sldId id="262" r:id="rId15"/>
    <p:sldId id="264" r:id="rId16"/>
    <p:sldId id="265" r:id="rId17"/>
    <p:sldId id="536" r:id="rId18"/>
    <p:sldId id="551" r:id="rId19"/>
    <p:sldId id="571" r:id="rId20"/>
    <p:sldId id="582" r:id="rId21"/>
  </p:sldIdLst>
  <p:sldSz cx="9144000" cy="6858000" type="screen4x3"/>
  <p:notesSz cx="7053263" cy="9309100"/>
  <p:defaultTex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07863D-C712-4238-BF44-2257A7A050BC}">
          <p14:sldIdLst>
            <p14:sldId id="579"/>
            <p14:sldId id="573"/>
            <p14:sldId id="578"/>
            <p14:sldId id="299"/>
            <p14:sldId id="365"/>
            <p14:sldId id="562"/>
            <p14:sldId id="580"/>
            <p14:sldId id="262"/>
            <p14:sldId id="264"/>
            <p14:sldId id="265"/>
            <p14:sldId id="536"/>
            <p14:sldId id="551"/>
          </p14:sldIdLst>
        </p14:section>
        <p14:section name="Insert Poll at this time" id="{0AA45262-AABD-4A18-8E7A-D712D47197F7}">
          <p14:sldIdLst>
            <p14:sldId id="571"/>
            <p14:sldId id="5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K. Reed" initials="lkr" lastIdx="2" clrIdx="0"/>
  <p:cmAuthor id="2" name="Chambers, Dana" initials="CD" lastIdx="46" clrIdx="1"/>
  <p:cmAuthor id="3" name="Rider, Frank" initials="RF" lastIdx="12" clrIdx="2"/>
  <p:cmAuthor id="4" name="Wells, Kelly" initials="WK" lastIdx="3" clrIdx="3"/>
  <p:cmAuthor id="5" name="Butler, Aaron" initials="BA" lastIdx="14" clrIdx="4"/>
  <p:cmAuthor id="6" name="Espinoza, Alicia" initials="EA" lastIdx="107" clrIdx="5"/>
  <p:cmAuthor id="7" name="Lachlan, Lisa" initials="LL" lastIdx="2" clrIdx="6"/>
  <p:cmAuthor id="8" name="Danielle Smith" initials="DS" lastIdx="4" clrIdx="7"/>
  <p:cmAuthor id="9" name="Rooney, Patrick" initials="PR" lastIdx="4" clrIdx="8"/>
  <p:cmAuthor id="10" name="Shackel, Erin" initials="SE" lastIdx="5" clrIdx="9"/>
  <p:cmAuthor id="11" name="Davis, Elisabeth (Lyzz)" initials="DE(" lastIdx="4" clrIdx="10"/>
  <p:cmAuthor id="12" name="Smith, Danielle" initials="SD" lastIdx="20" clrIdx="11"/>
  <p:cmAuthor id="13" name="Sara" initials="S" lastIdx="6" clrIdx="12"/>
  <p:cmAuthor id="14" name="Sara" initials="S [2]" lastIdx="1" clrIdx="13"/>
  <p:cmAuthor id="15" name="Sara" initials="S [3]" lastIdx="1" clrIdx="14"/>
  <p:cmAuthor id="16" name="Sara" initials="S [4]" lastIdx="1" clrIdx="15"/>
  <p:cmAuthor id="17" name="Sara" initials="S [5]" lastIdx="1" clrIdx="16"/>
  <p:cmAuthor id="18" name="Sara" initials="S [6]" lastIdx="1" clrIdx="17"/>
  <p:cmAuthor id="19" name="Stonehill, Robert" initials="SR" lastIdx="4" clrIdx="18">
    <p:extLst>
      <p:ext uri="{19B8F6BF-5375-455C-9EA6-DF929625EA0E}">
        <p15:presenceInfo xmlns:p15="http://schemas.microsoft.com/office/powerpoint/2012/main" userId="S-1-5-21-1472932569-214068005-926709054-44317" providerId="AD"/>
      </p:ext>
    </p:extLst>
  </p:cmAuthor>
  <p:cmAuthor id="20" name="Bryan Thurmond" initials="BT" lastIdx="36" clrIdx="19">
    <p:extLst>
      <p:ext uri="{19B8F6BF-5375-455C-9EA6-DF929625EA0E}">
        <p15:presenceInfo xmlns:p15="http://schemas.microsoft.com/office/powerpoint/2012/main" userId="S::Bryan.Thurmond@ed.gov::09a63891-6eeb-4b5b-9a9d-a5433efe1e62" providerId="AD"/>
      </p:ext>
    </p:extLst>
  </p:cmAuthor>
  <p:cmAuthor id="21" name="Ornelas, Rebecca" initials="OR" lastIdx="5" clrIdx="20">
    <p:extLst>
      <p:ext uri="{19B8F6BF-5375-455C-9EA6-DF929625EA0E}">
        <p15:presenceInfo xmlns:p15="http://schemas.microsoft.com/office/powerpoint/2012/main" userId="Ornelas, Rebe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58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78" autoAdjust="0"/>
    <p:restoredTop sz="85520" autoAdjust="0"/>
  </p:normalViewPr>
  <p:slideViewPr>
    <p:cSldViewPr snapToGrid="0">
      <p:cViewPr varScale="1">
        <p:scale>
          <a:sx n="123" d="100"/>
          <a:sy n="123" d="100"/>
        </p:scale>
        <p:origin x="750" y="102"/>
      </p:cViewPr>
      <p:guideLst>
        <p:guide orient="horz" pos="2160"/>
        <p:guide pos="2880"/>
      </p:guideLst>
    </p:cSldViewPr>
  </p:slideViewPr>
  <p:outlineViewPr>
    <p:cViewPr>
      <p:scale>
        <a:sx n="33" d="100"/>
        <a:sy n="33" d="100"/>
      </p:scale>
      <p:origin x="0" y="-23096"/>
    </p:cViewPr>
  </p:outlineViewPr>
  <p:notesTextViewPr>
    <p:cViewPr>
      <p:scale>
        <a:sx n="1" d="1"/>
        <a:sy n="1" d="1"/>
      </p:scale>
      <p:origin x="0" y="0"/>
    </p:cViewPr>
  </p:notesTextViewPr>
  <p:sorterViewPr>
    <p:cViewPr varScale="1">
      <p:scale>
        <a:sx n="100" d="100"/>
        <a:sy n="100" d="100"/>
      </p:scale>
      <p:origin x="0" y="-5132"/>
    </p:cViewPr>
  </p:sorterViewPr>
  <p:notesViewPr>
    <p:cSldViewPr snapToGrid="0">
      <p:cViewPr>
        <p:scale>
          <a:sx n="56" d="100"/>
          <a:sy n="56" d="100"/>
        </p:scale>
        <p:origin x="184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1"/>
          </a:xfrm>
          <a:prstGeom prst="rect">
            <a:avLst/>
          </a:prstGeom>
        </p:spPr>
        <p:txBody>
          <a:bodyPr vert="horz" lIns="93494" tIns="46747" rIns="93494" bIns="46747" rtlCol="0"/>
          <a:lstStyle>
            <a:lvl1pPr algn="l">
              <a:defRPr sz="1200"/>
            </a:lvl1pPr>
          </a:lstStyle>
          <a:p>
            <a:endParaRPr lang="en-US" sz="1300" dirty="0"/>
          </a:p>
        </p:txBody>
      </p:sp>
      <p:sp>
        <p:nvSpPr>
          <p:cNvPr id="3" name="Date Placeholder 2"/>
          <p:cNvSpPr>
            <a:spLocks noGrp="1"/>
          </p:cNvSpPr>
          <p:nvPr>
            <p:ph type="dt" sz="quarter" idx="1"/>
          </p:nvPr>
        </p:nvSpPr>
        <p:spPr>
          <a:xfrm>
            <a:off x="3995217" y="2"/>
            <a:ext cx="3056414" cy="467071"/>
          </a:xfrm>
          <a:prstGeom prst="rect">
            <a:avLst/>
          </a:prstGeom>
        </p:spPr>
        <p:txBody>
          <a:bodyPr vert="horz" lIns="93494" tIns="46747" rIns="93494" bIns="46747" rtlCol="0"/>
          <a:lstStyle>
            <a:lvl1pPr algn="r">
              <a:defRPr sz="1200"/>
            </a:lvl1pPr>
          </a:lstStyle>
          <a:p>
            <a:r>
              <a:rPr lang="en-US" sz="1300" dirty="0"/>
              <a:t>(added from Insert tab, Header &amp; Footer icon, Fixed Date and time) 9/28/2015</a:t>
            </a:r>
          </a:p>
        </p:txBody>
      </p:sp>
      <p:sp>
        <p:nvSpPr>
          <p:cNvPr id="4" name="Footer Placeholder 3"/>
          <p:cNvSpPr>
            <a:spLocks noGrp="1"/>
          </p:cNvSpPr>
          <p:nvPr>
            <p:ph type="ftr" sz="quarter" idx="2"/>
          </p:nvPr>
        </p:nvSpPr>
        <p:spPr>
          <a:xfrm>
            <a:off x="0" y="8842030"/>
            <a:ext cx="3056414" cy="467070"/>
          </a:xfrm>
          <a:prstGeom prst="rect">
            <a:avLst/>
          </a:prstGeom>
        </p:spPr>
        <p:txBody>
          <a:bodyPr vert="horz" lIns="93494" tIns="46747" rIns="93494" bIns="46747" rtlCol="0" anchor="b"/>
          <a:lstStyle>
            <a:lvl1pPr algn="l">
              <a:defRPr sz="1200"/>
            </a:lvl1pPr>
          </a:lstStyle>
          <a:p>
            <a:r>
              <a:rPr lang="en-US" sz="1300" dirty="0"/>
              <a:t>Presentation Title (added from Insert tab, Header &amp; Footer icon)</a:t>
            </a:r>
          </a:p>
        </p:txBody>
      </p:sp>
      <p:sp>
        <p:nvSpPr>
          <p:cNvPr id="5" name="Slide Number Placeholder 4"/>
          <p:cNvSpPr>
            <a:spLocks noGrp="1"/>
          </p:cNvSpPr>
          <p:nvPr>
            <p:ph type="sldNum" sz="quarter" idx="3"/>
          </p:nvPr>
        </p:nvSpPr>
        <p:spPr>
          <a:xfrm>
            <a:off x="3995217" y="8842030"/>
            <a:ext cx="3056414" cy="467070"/>
          </a:xfrm>
          <a:prstGeom prst="rect">
            <a:avLst/>
          </a:prstGeom>
        </p:spPr>
        <p:txBody>
          <a:bodyPr vert="horz" lIns="93494" tIns="46747" rIns="93494" bIns="46747" rtlCol="0" anchor="b"/>
          <a:lstStyle>
            <a:lvl1pPr algn="r">
              <a:defRPr sz="1200"/>
            </a:lvl1pPr>
          </a:lstStyle>
          <a:p>
            <a:fld id="{6803CA83-BF55-4479-97D4-A9091365DBBA}" type="slidenum">
              <a:rPr lang="en-US" sz="1300"/>
              <a:t>‹#›</a:t>
            </a:fld>
            <a:endParaRPr lang="en-US" sz="1300" dirty="0"/>
          </a:p>
        </p:txBody>
      </p:sp>
    </p:spTree>
    <p:extLst>
      <p:ext uri="{BB962C8B-B14F-4D97-AF65-F5344CB8AC3E}">
        <p14:creationId xmlns:p14="http://schemas.microsoft.com/office/powerpoint/2010/main" val="67899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95625" y="8841491"/>
            <a:ext cx="3056414" cy="467610"/>
          </a:xfrm>
          <a:prstGeom prst="rect">
            <a:avLst/>
          </a:prstGeom>
        </p:spPr>
        <p:txBody>
          <a:bodyPr vert="horz" lIns="93494" tIns="46747" rIns="93494" bIns="46747" rtlCol="0"/>
          <a:lstStyle>
            <a:lvl1pPr algn="r">
              <a:defRPr sz="1000"/>
            </a:lvl1pPr>
          </a:lstStyle>
          <a:p>
            <a:r>
              <a:rPr lang="en-US" dirty="0"/>
              <a:t>(added from Insert tab, Header &amp; Footer icon, Fixed Date and time) 9/28/2015</a:t>
            </a:r>
          </a:p>
        </p:txBody>
      </p:sp>
      <p:sp>
        <p:nvSpPr>
          <p:cNvPr id="4" name="Slide Image Placeholder 3"/>
          <p:cNvSpPr>
            <a:spLocks noGrp="1" noRot="1" noChangeAspect="1"/>
          </p:cNvSpPr>
          <p:nvPr>
            <p:ph type="sldImg" idx="2"/>
          </p:nvPr>
        </p:nvSpPr>
        <p:spPr>
          <a:xfrm>
            <a:off x="-560388" y="0"/>
            <a:ext cx="2586038" cy="1938338"/>
          </a:xfrm>
          <a:prstGeom prst="rect">
            <a:avLst/>
          </a:prstGeom>
          <a:noFill/>
          <a:ln w="12700">
            <a:solidFill>
              <a:prstClr val="black"/>
            </a:solidFill>
          </a:ln>
        </p:spPr>
        <p:txBody>
          <a:bodyPr vert="horz" lIns="93494" tIns="46747" rIns="93494" bIns="46747" rtlCol="0" anchor="ctr"/>
          <a:lstStyle/>
          <a:p>
            <a:endParaRPr lang="en-US" dirty="0"/>
          </a:p>
        </p:txBody>
      </p:sp>
      <p:sp>
        <p:nvSpPr>
          <p:cNvPr id="5" name="Notes Placeholder 4"/>
          <p:cNvSpPr>
            <a:spLocks noGrp="1"/>
          </p:cNvSpPr>
          <p:nvPr>
            <p:ph type="body" sz="quarter" idx="3"/>
          </p:nvPr>
        </p:nvSpPr>
        <p:spPr>
          <a:xfrm>
            <a:off x="0" y="1937242"/>
            <a:ext cx="7053263" cy="6904248"/>
          </a:xfrm>
          <a:prstGeom prst="rect">
            <a:avLst/>
          </a:prstGeom>
        </p:spPr>
        <p:txBody>
          <a:bodyPr vert="horz" lIns="93494" tIns="46747" rIns="93494" bIns="46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2"/>
            <a:ext cx="3056414" cy="467609"/>
          </a:xfrm>
          <a:prstGeom prst="rect">
            <a:avLst/>
          </a:prstGeom>
        </p:spPr>
        <p:txBody>
          <a:bodyPr vert="horz" lIns="93494" tIns="46747" rIns="93494" bIns="46747" rtlCol="0" anchor="b"/>
          <a:lstStyle>
            <a:lvl1pPr algn="l">
              <a:defRPr sz="1000"/>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354138" y="9062169"/>
            <a:ext cx="344987" cy="246931"/>
          </a:xfrm>
          <a:prstGeom prst="rect">
            <a:avLst/>
          </a:prstGeom>
        </p:spPr>
        <p:txBody>
          <a:bodyPr vert="horz" wrap="none" lIns="93494" tIns="46747" rIns="93494" bIns="46747" rtlCol="0" anchor="b">
            <a:spAutoFit/>
          </a:bodyPr>
          <a:lstStyle>
            <a:lvl1pPr algn="ctr">
              <a:defRPr sz="1000"/>
            </a:lvl1pPr>
          </a:lstStyle>
          <a:p>
            <a:fld id="{E4E59082-DD63-4D2F-8101-0F929A5FCE28}" type="slidenum">
              <a:rPr lang="en-US" smtClean="0"/>
              <a:pPr/>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721" y="259143"/>
            <a:ext cx="1939648" cy="879056"/>
          </a:xfrm>
          <a:prstGeom prst="rect">
            <a:avLst/>
          </a:prstGeom>
        </p:spPr>
      </p:pic>
    </p:spTree>
    <p:extLst>
      <p:ext uri="{BB962C8B-B14F-4D97-AF65-F5344CB8AC3E}">
        <p14:creationId xmlns:p14="http://schemas.microsoft.com/office/powerpoint/2010/main" val="3232232255"/>
      </p:ext>
    </p:extLst>
  </p:cSld>
  <p:clrMap bg1="lt1" tx1="dk1" bg2="lt2" tx2="dk2" accent1="accent1" accent2="accent2" accent3="accent3" accent4="accent4" accent5="accent5" accent6="accent6" hlink="hlink" folHlink="folHlink"/>
  <p:notesStyle>
    <a:lvl1pPr marL="0" algn="l" defTabSz="898908" rtl="0" eaLnBrk="1" latinLnBrk="0" hangingPunct="1">
      <a:defRPr sz="1180" kern="1200">
        <a:solidFill>
          <a:schemeClr val="tx1"/>
        </a:solidFill>
        <a:latin typeface="+mn-lt"/>
        <a:ea typeface="+mn-ea"/>
        <a:cs typeface="+mn-cs"/>
      </a:defRPr>
    </a:lvl1pPr>
    <a:lvl2pPr marL="449454" algn="l" defTabSz="898908" rtl="0" eaLnBrk="1" latinLnBrk="0" hangingPunct="1">
      <a:defRPr sz="1180" kern="1200">
        <a:solidFill>
          <a:schemeClr val="tx1"/>
        </a:solidFill>
        <a:latin typeface="+mn-lt"/>
        <a:ea typeface="+mn-ea"/>
        <a:cs typeface="+mn-cs"/>
      </a:defRPr>
    </a:lvl2pPr>
    <a:lvl3pPr marL="898908" algn="l" defTabSz="898908" rtl="0" eaLnBrk="1" latinLnBrk="0" hangingPunct="1">
      <a:defRPr sz="1180" kern="1200">
        <a:solidFill>
          <a:schemeClr val="tx1"/>
        </a:solidFill>
        <a:latin typeface="+mn-lt"/>
        <a:ea typeface="+mn-ea"/>
        <a:cs typeface="+mn-cs"/>
      </a:defRPr>
    </a:lvl3pPr>
    <a:lvl4pPr marL="1348364" algn="l" defTabSz="898908" rtl="0" eaLnBrk="1" latinLnBrk="0" hangingPunct="1">
      <a:defRPr sz="1180" kern="1200">
        <a:solidFill>
          <a:schemeClr val="tx1"/>
        </a:solidFill>
        <a:latin typeface="+mn-lt"/>
        <a:ea typeface="+mn-ea"/>
        <a:cs typeface="+mn-cs"/>
      </a:defRPr>
    </a:lvl4pPr>
    <a:lvl5pPr marL="1797818" algn="l" defTabSz="898908" rtl="0" eaLnBrk="1" latinLnBrk="0" hangingPunct="1">
      <a:defRPr sz="1180" kern="1200">
        <a:solidFill>
          <a:schemeClr val="tx1"/>
        </a:solidFill>
        <a:latin typeface="+mn-lt"/>
        <a:ea typeface="+mn-ea"/>
        <a:cs typeface="+mn-cs"/>
      </a:defRPr>
    </a:lvl5pPr>
    <a:lvl6pPr marL="2247272" algn="l" defTabSz="898908" rtl="0" eaLnBrk="1" latinLnBrk="0" hangingPunct="1">
      <a:defRPr sz="1180" kern="1200">
        <a:solidFill>
          <a:schemeClr val="tx1"/>
        </a:solidFill>
        <a:latin typeface="+mn-lt"/>
        <a:ea typeface="+mn-ea"/>
        <a:cs typeface="+mn-cs"/>
      </a:defRPr>
    </a:lvl6pPr>
    <a:lvl7pPr marL="2696726" algn="l" defTabSz="898908" rtl="0" eaLnBrk="1" latinLnBrk="0" hangingPunct="1">
      <a:defRPr sz="1180" kern="1200">
        <a:solidFill>
          <a:schemeClr val="tx1"/>
        </a:solidFill>
        <a:latin typeface="+mn-lt"/>
        <a:ea typeface="+mn-ea"/>
        <a:cs typeface="+mn-cs"/>
      </a:defRPr>
    </a:lvl7pPr>
    <a:lvl8pPr marL="3146181" algn="l" defTabSz="898908" rtl="0" eaLnBrk="1" latinLnBrk="0" hangingPunct="1">
      <a:defRPr sz="1180" kern="1200">
        <a:solidFill>
          <a:schemeClr val="tx1"/>
        </a:solidFill>
        <a:latin typeface="+mn-lt"/>
        <a:ea typeface="+mn-ea"/>
        <a:cs typeface="+mn-cs"/>
      </a:defRPr>
    </a:lvl8pPr>
    <a:lvl9pPr marL="3595635" algn="l" defTabSz="898908"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 – self introduction,  I’m  _____ and excited to Welcome Everyone to </a:t>
            </a:r>
            <a:r>
              <a:rPr lang="en-US" sz="1180" b="1" kern="1200" dirty="0">
                <a:solidFill>
                  <a:schemeClr val="tx1"/>
                </a:solidFill>
                <a:effectLst/>
                <a:latin typeface="+mn-lt"/>
                <a:ea typeface="+mn-ea"/>
                <a:cs typeface="+mn-cs"/>
              </a:rPr>
              <a:t>RETAIN TA’s </a:t>
            </a:r>
            <a:r>
              <a:rPr lang="en-US" sz="1180" kern="1200" dirty="0">
                <a:solidFill>
                  <a:schemeClr val="tx1"/>
                </a:solidFill>
                <a:effectLst/>
                <a:latin typeface="+mn-lt"/>
                <a:ea typeface="+mn-ea"/>
                <a:cs typeface="+mn-cs"/>
              </a:rPr>
              <a:t>first session in the Community of Practice (CoP) – Strategic Partnerships Series.</a:t>
            </a:r>
            <a:endParaRPr lang="en-US" dirty="0"/>
          </a:p>
          <a:p>
            <a:endParaRPr lang="en-US" dirty="0"/>
          </a:p>
          <a:p>
            <a:pPr marL="171450" indent="-171450">
              <a:buFontTx/>
              <a:buChar char="-"/>
            </a:pPr>
            <a:r>
              <a:rPr lang="en-US" dirty="0"/>
              <a:t>Ask everyone to introduce self (Name and State).   </a:t>
            </a:r>
          </a:p>
          <a:p>
            <a:pPr marL="171450" indent="-171450">
              <a:buFontTx/>
              <a:buChar char="-"/>
            </a:pPr>
            <a:r>
              <a:rPr lang="en-US" dirty="0"/>
              <a:t>(Needs Sensing Question)  Ask Participants to type their response to “what is the most  in the ___________________________________ in the QUESTION box .  </a:t>
            </a:r>
          </a:p>
        </p:txBody>
      </p:sp>
      <p:sp>
        <p:nvSpPr>
          <p:cNvPr id="4" name="Slide Number Placeholder 3"/>
          <p:cNvSpPr>
            <a:spLocks noGrp="1"/>
          </p:cNvSpPr>
          <p:nvPr>
            <p:ph type="sldNum" sz="quarter" idx="5"/>
          </p:nvPr>
        </p:nvSpPr>
        <p:spPr/>
        <p:txBody>
          <a:bodyPr/>
          <a:lstStyle/>
          <a:p>
            <a:fld id="{E4E59082-DD63-4D2F-8101-0F929A5FCE28}" type="slidenum">
              <a:rPr lang="en-US" smtClean="0"/>
              <a:pPr/>
              <a:t>2</a:t>
            </a:fld>
            <a:endParaRPr lang="en-US" dirty="0"/>
          </a:p>
        </p:txBody>
      </p:sp>
    </p:spTree>
    <p:extLst>
      <p:ext uri="{BB962C8B-B14F-4D97-AF65-F5344CB8AC3E}">
        <p14:creationId xmlns:p14="http://schemas.microsoft.com/office/powerpoint/2010/main" val="403760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quick overview </a:t>
            </a:r>
            <a:r>
              <a:rPr lang="en-US" b="0" dirty="0"/>
              <a:t>of CoP objectives</a:t>
            </a:r>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4</a:t>
            </a:fld>
            <a:endParaRPr lang="en-US" dirty="0"/>
          </a:p>
        </p:txBody>
      </p:sp>
    </p:spTree>
    <p:extLst>
      <p:ext uri="{BB962C8B-B14F-4D97-AF65-F5344CB8AC3E}">
        <p14:creationId xmlns:p14="http://schemas.microsoft.com/office/powerpoint/2010/main" val="79918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SME Content is focused</a:t>
            </a:r>
            <a:r>
              <a:rPr lang="en-US" baseline="0" dirty="0"/>
              <a:t> on</a:t>
            </a:r>
            <a:r>
              <a:rPr lang="en-US" dirty="0"/>
              <a:t> 3 key employer </a:t>
            </a:r>
            <a:r>
              <a:rPr lang="en-US" dirty="0" err="1"/>
              <a:t>engagemen</a:t>
            </a:r>
            <a:r>
              <a:rPr lang="en-US" dirty="0"/>
              <a:t> topics:  accommodations,  partnership connections, leadership</a:t>
            </a:r>
          </a:p>
        </p:txBody>
      </p:sp>
      <p:sp>
        <p:nvSpPr>
          <p:cNvPr id="4" name="Slide Number Placeholder 3"/>
          <p:cNvSpPr>
            <a:spLocks noGrp="1"/>
          </p:cNvSpPr>
          <p:nvPr>
            <p:ph type="sldNum" sz="quarter" idx="10"/>
          </p:nvPr>
        </p:nvSpPr>
        <p:spPr/>
        <p:txBody>
          <a:bodyPr/>
          <a:lstStyle/>
          <a:p>
            <a:fld id="{E4E59082-DD63-4D2F-8101-0F929A5FCE28}" type="slidenum">
              <a:rPr lang="en-US" smtClean="0"/>
              <a:pPr/>
              <a:t>5</a:t>
            </a:fld>
            <a:endParaRPr lang="en-US" dirty="0"/>
          </a:p>
        </p:txBody>
      </p:sp>
    </p:spTree>
    <p:extLst>
      <p:ext uri="{BB962C8B-B14F-4D97-AF65-F5344CB8AC3E}">
        <p14:creationId xmlns:p14="http://schemas.microsoft.com/office/powerpoint/2010/main" val="9785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Facilitator</a:t>
            </a:r>
            <a:r>
              <a:rPr lang="en-US" sz="1100" b="0" dirty="0">
                <a:latin typeface="Calibri" panose="020F0502020204030204" pitchFamily="34" charset="0"/>
              </a:rPr>
              <a:t>: T</a:t>
            </a:r>
            <a:r>
              <a:rPr lang="en-US" sz="1100" dirty="0">
                <a:latin typeface="Calibri" panose="020F0502020204030204" pitchFamily="34" charset="0"/>
              </a:rPr>
              <a:t>o introduce self, and to explain his roles in this series. </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b="1" dirty="0"/>
              <a:t>Paraphrase: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b="1" dirty="0"/>
              <a:t>The facilitator </a:t>
            </a:r>
            <a:r>
              <a:rPr lang="en-US" dirty="0"/>
              <a:t>of is much more visible and active. S/he steers the communication flow and keeps it on track. In this way, facilitation focuses on including all participants in the discussion, even the ones who are less comfortable with speaking and contributing, ensuring all voices are heard and discussion is vibrant, interesting and useful to those who participate. Having good people skills, the facilitator enables a comfortable and inclusive environment of openness and trust for those who participate.</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6</a:t>
            </a:fld>
            <a:endParaRPr lang="en-US" dirty="0"/>
          </a:p>
        </p:txBody>
      </p:sp>
    </p:spTree>
    <p:extLst>
      <p:ext uri="{BB962C8B-B14F-4D97-AF65-F5344CB8AC3E}">
        <p14:creationId xmlns:p14="http://schemas.microsoft.com/office/powerpoint/2010/main" val="119654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Poll Question </a:t>
            </a:r>
            <a:r>
              <a:rPr lang="en-US" dirty="0"/>
              <a:t>- Facilitator will ask participants to check the item that most accurately describes them.  </a:t>
            </a:r>
            <a:r>
              <a:rPr lang="en-US" u="sng" dirty="0">
                <a:highlight>
                  <a:srgbClr val="FFFF00"/>
                </a:highlight>
              </a:rPr>
              <a:t>Once all participants have made their selection, the facilitator will ask one state from each level to provide a rationale for their selection. This will jumpstart participant dialogue.</a:t>
            </a:r>
            <a:endParaRPr lang="en-US" dirty="0"/>
          </a:p>
          <a:p>
            <a:r>
              <a:rPr lang="en-US" dirty="0"/>
              <a:t>The primary purpose of this activity is to help the facilitator gauge the needs of the participants, and to help inform the roles that participants will play. For example, if there are many advanced states the facilitator can probe the advanced states to focus their contributions during the CoP on what they have done well and any tools, resources, or practices that they found useful. If they are mostly developing, facilitator will encourage them to ask questions that will help all self-reflect. </a:t>
            </a:r>
          </a:p>
          <a:p>
            <a:r>
              <a:rPr lang="en-US" dirty="0"/>
              <a:t>Additionally, the facilitator wants to acknowledge to all participants that there is a myriad of experiences in this collaborative, and visually seeing that will be very helpful for them, as this might shift from topic to topic. Typically, States may be advanced in one area, but still developing in another. </a:t>
            </a:r>
          </a:p>
        </p:txBody>
      </p:sp>
      <p:sp>
        <p:nvSpPr>
          <p:cNvPr id="4" name="Slide Number Placeholder 3"/>
          <p:cNvSpPr>
            <a:spLocks noGrp="1"/>
          </p:cNvSpPr>
          <p:nvPr>
            <p:ph type="sldNum" sz="quarter" idx="5"/>
          </p:nvPr>
        </p:nvSpPr>
        <p:spPr/>
        <p:txBody>
          <a:bodyPr/>
          <a:lstStyle/>
          <a:p>
            <a:fld id="{E4E59082-DD63-4D2F-8101-0F929A5FCE28}" type="slidenum">
              <a:rPr lang="en-US" smtClean="0"/>
              <a:pPr/>
              <a:t>12</a:t>
            </a:fld>
            <a:endParaRPr lang="en-US" dirty="0"/>
          </a:p>
        </p:txBody>
      </p:sp>
    </p:spTree>
    <p:extLst>
      <p:ext uri="{BB962C8B-B14F-4D97-AF65-F5344CB8AC3E}">
        <p14:creationId xmlns:p14="http://schemas.microsoft.com/office/powerpoint/2010/main" val="240619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52518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14</a:t>
            </a:fld>
            <a:endParaRPr lang="en-US" dirty="0"/>
          </a:p>
        </p:txBody>
      </p:sp>
    </p:spTree>
    <p:extLst>
      <p:ext uri="{BB962C8B-B14F-4D97-AF65-F5344CB8AC3E}">
        <p14:creationId xmlns:p14="http://schemas.microsoft.com/office/powerpoint/2010/main" val="320575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dirty="0"/>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Tree>
    <p:extLst>
      <p:ext uri="{BB962C8B-B14F-4D97-AF65-F5344CB8AC3E}">
        <p14:creationId xmlns:p14="http://schemas.microsoft.com/office/powerpoint/2010/main" val="26846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dirty="0"/>
              <a:t>Click to edit Master title style</a:t>
            </a:r>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235392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21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067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dirty="0"/>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0820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313359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endParaRPr lang="en-US" dirty="0"/>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2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EE293-C20E-4629-8B68-57F82BFB3FBA}" type="datetime1">
              <a:rPr lang="en-US" smtClean="0"/>
              <a:t>7/4/2020</a:t>
            </a:fld>
            <a:endParaRPr lang="en-US"/>
          </a:p>
        </p:txBody>
      </p:sp>
      <p:sp>
        <p:nvSpPr>
          <p:cNvPr id="5" name="Footer Placeholder 4"/>
          <p:cNvSpPr>
            <a:spLocks noGrp="1"/>
          </p:cNvSpPr>
          <p:nvPr>
            <p:ph type="ftr" sz="quarter" idx="11"/>
          </p:nvPr>
        </p:nvSpPr>
        <p:spPr/>
        <p:txBody>
          <a:bodyPr/>
          <a:lstStyle/>
          <a:p>
            <a:r>
              <a:rPr lang="en-US"/>
              <a:t>© 2017 • All Rights Reserved</a:t>
            </a:r>
          </a:p>
        </p:txBody>
      </p:sp>
      <p:sp>
        <p:nvSpPr>
          <p:cNvPr id="6" name="Slide Number Placeholder 5"/>
          <p:cNvSpPr>
            <a:spLocks noGrp="1"/>
          </p:cNvSpPr>
          <p:nvPr>
            <p:ph type="sldNum" sz="quarter" idx="12"/>
          </p:nvPr>
        </p:nvSpPr>
        <p:spPr/>
        <p:txBody>
          <a:bodyPr/>
          <a:lstStyle/>
          <a:p>
            <a:fld id="{F3A4575E-FD55-414B-8B25-D28A13CBE42C}" type="slidenum">
              <a:rPr lang="en-US" smtClean="0"/>
              <a:t>‹#›</a:t>
            </a:fld>
            <a:endParaRPr lang="en-US"/>
          </a:p>
        </p:txBody>
      </p:sp>
    </p:spTree>
    <p:extLst>
      <p:ext uri="{BB962C8B-B14F-4D97-AF65-F5344CB8AC3E}">
        <p14:creationId xmlns:p14="http://schemas.microsoft.com/office/powerpoint/2010/main" val="117074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C76959A-944D-459A-ACEB-AE282A8E26F9}" type="datetimeFigureOut">
              <a:rPr lang="en-US" smtClean="0"/>
              <a:t>7/4/2020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45719-59EC-4CF9-9E0A-B7EB7B7DD24C}" type="slidenum">
              <a:rPr lang="en-US" smtClean="0"/>
              <a:t>‹#›</a:t>
            </a:fld>
            <a:endParaRPr lang="en-US" dirty="0"/>
          </a:p>
        </p:txBody>
      </p:sp>
    </p:spTree>
    <p:extLst>
      <p:ext uri="{BB962C8B-B14F-4D97-AF65-F5344CB8AC3E}">
        <p14:creationId xmlns:p14="http://schemas.microsoft.com/office/powerpoint/2010/main" val="6496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228480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dirty="0"/>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Tree>
    <p:extLst>
      <p:ext uri="{BB962C8B-B14F-4D97-AF65-F5344CB8AC3E}">
        <p14:creationId xmlns:p14="http://schemas.microsoft.com/office/powerpoint/2010/main" val="10245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408923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r>
              <a:rPr lang="en-US" dirty="0"/>
              <a:t>Click icon to add picture</a:t>
            </a:r>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a:t>Click to edit Master title style</a:t>
            </a:r>
            <a:endParaRPr lang="en-US" dirty="0"/>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96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6.</a:t>
            </a:r>
          </a:p>
        </p:txBody>
      </p:sp>
    </p:spTree>
    <p:extLst>
      <p:ext uri="{BB962C8B-B14F-4D97-AF65-F5344CB8AC3E}">
        <p14:creationId xmlns:p14="http://schemas.microsoft.com/office/powerpoint/2010/main" val="796127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5.</a:t>
            </a:r>
          </a:p>
        </p:txBody>
      </p:sp>
    </p:spTree>
    <p:extLst>
      <p:ext uri="{BB962C8B-B14F-4D97-AF65-F5344CB8AC3E}">
        <p14:creationId xmlns:p14="http://schemas.microsoft.com/office/powerpoint/2010/main" val="844254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4.</a:t>
            </a:r>
          </a:p>
        </p:txBody>
      </p:sp>
    </p:spTree>
    <p:extLst>
      <p:ext uri="{BB962C8B-B14F-4D97-AF65-F5344CB8AC3E}">
        <p14:creationId xmlns:p14="http://schemas.microsoft.com/office/powerpoint/2010/main" val="2558557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3.</a:t>
            </a:r>
          </a:p>
        </p:txBody>
      </p:sp>
    </p:spTree>
    <p:extLst>
      <p:ext uri="{BB962C8B-B14F-4D97-AF65-F5344CB8AC3E}">
        <p14:creationId xmlns:p14="http://schemas.microsoft.com/office/powerpoint/2010/main" val="2737984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dirty="0">
                <a:solidFill>
                  <a:srgbClr val="1C4583"/>
                </a:solidFill>
              </a:rPr>
              <a:t>2.</a:t>
            </a:r>
          </a:p>
        </p:txBody>
      </p:sp>
    </p:spTree>
    <p:extLst>
      <p:ext uri="{BB962C8B-B14F-4D97-AF65-F5344CB8AC3E}">
        <p14:creationId xmlns:p14="http://schemas.microsoft.com/office/powerpoint/2010/main" val="187145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1346366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318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endParaRPr lang="en-US" dirty="0"/>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dirty="0"/>
              <a:t>Click to edit Master title style</a:t>
            </a:r>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104092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73405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4524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dirty="0"/>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334362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53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145998128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EdCounsel 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1524000"/>
            <a:ext cx="9144000" cy="152400"/>
          </a:xfrm>
          <a:prstGeom prst="rect">
            <a:avLst/>
          </a:prstGeom>
          <a:solidFill>
            <a:schemeClr val="accent1">
              <a:lumMod val="50000"/>
            </a:schemeClr>
          </a:solidFill>
          <a:ln w="9525" algn="ctr">
            <a:noFill/>
            <a:miter lim="800000"/>
            <a:headEnd/>
            <a:tailEnd/>
          </a:ln>
          <a:effectLst/>
        </p:spPr>
        <p:txBody>
          <a:bodyPr wrap="none" lIns="91420" tIns="45710" rIns="91420" bIns="45710" anchor="ctr"/>
          <a:lstStyle/>
          <a:p>
            <a:pPr defTabSz="914318">
              <a:spcBef>
                <a:spcPct val="20000"/>
              </a:spcBef>
              <a:defRPr/>
            </a:pPr>
            <a:endParaRPr lang="en-US" sz="1800" dirty="0">
              <a:solidFill>
                <a:prstClr val="black"/>
              </a:solidFill>
            </a:endParaRPr>
          </a:p>
        </p:txBody>
      </p:sp>
      <p:sp>
        <p:nvSpPr>
          <p:cNvPr id="5" name="Rectangle 11"/>
          <p:cNvSpPr>
            <a:spLocks noChangeArrowheads="1"/>
          </p:cNvSpPr>
          <p:nvPr/>
        </p:nvSpPr>
        <p:spPr bwMode="auto">
          <a:xfrm>
            <a:off x="0" y="1676400"/>
            <a:ext cx="9144000" cy="1600200"/>
          </a:xfrm>
          <a:prstGeom prst="rect">
            <a:avLst/>
          </a:prstGeom>
          <a:solidFill>
            <a:srgbClr val="0070C0"/>
          </a:solidFill>
          <a:ln w="9525" algn="ctr">
            <a:noFill/>
            <a:miter lim="800000"/>
            <a:headEnd/>
            <a:tailEnd/>
          </a:ln>
          <a:effectLst/>
        </p:spPr>
        <p:txBody>
          <a:bodyPr wrap="none" lIns="91420" tIns="45710" rIns="91420" bIns="45710" anchor="ctr"/>
          <a:lstStyle/>
          <a:p>
            <a:pPr defTabSz="914318">
              <a:spcBef>
                <a:spcPct val="20000"/>
              </a:spcBef>
              <a:defRPr/>
            </a:pPr>
            <a:endParaRPr lang="en-US" sz="1800" dirty="0">
              <a:solidFill>
                <a:prstClr val="black"/>
              </a:solidFill>
            </a:endParaRPr>
          </a:p>
        </p:txBody>
      </p:sp>
      <p:sp>
        <p:nvSpPr>
          <p:cNvPr id="6" name="Rectangle 10"/>
          <p:cNvSpPr>
            <a:spLocks noChangeArrowheads="1"/>
          </p:cNvSpPr>
          <p:nvPr/>
        </p:nvSpPr>
        <p:spPr bwMode="auto">
          <a:xfrm>
            <a:off x="0" y="0"/>
            <a:ext cx="1524000" cy="6858000"/>
          </a:xfrm>
          <a:prstGeom prst="rect">
            <a:avLst/>
          </a:prstGeom>
          <a:solidFill>
            <a:schemeClr val="bg1">
              <a:alpha val="50000"/>
            </a:schemeClr>
          </a:solidFill>
          <a:ln w="9525" algn="ctr">
            <a:noFill/>
            <a:miter lim="800000"/>
            <a:headEnd/>
            <a:tailEnd/>
          </a:ln>
          <a:effectLst/>
        </p:spPr>
        <p:txBody>
          <a:bodyPr wrap="none" lIns="91420" tIns="45710" rIns="91420" bIns="45710" anchor="ctr"/>
          <a:lstStyle/>
          <a:p>
            <a:pPr marL="342828" indent="-342828" algn="ctr" defTabSz="914318">
              <a:spcBef>
                <a:spcPct val="20000"/>
              </a:spcBef>
              <a:defRPr/>
            </a:pPr>
            <a:endParaRPr lang="en-US" sz="1800" dirty="0">
              <a:solidFill>
                <a:prstClr val="black"/>
              </a:solidFill>
            </a:endParaRPr>
          </a:p>
        </p:txBody>
      </p:sp>
      <p:sp>
        <p:nvSpPr>
          <p:cNvPr id="562179" name="Rectangle 3"/>
          <p:cNvSpPr>
            <a:spLocks noGrp="1" noChangeArrowheads="1"/>
          </p:cNvSpPr>
          <p:nvPr>
            <p:ph type="ctrTitle" hasCustomPrompt="1"/>
          </p:nvPr>
        </p:nvSpPr>
        <p:spPr>
          <a:xfrm>
            <a:off x="1600200" y="1752600"/>
            <a:ext cx="7315200" cy="1295400"/>
          </a:xfrm>
        </p:spPr>
        <p:txBody>
          <a:bodyPr/>
          <a:lstStyle>
            <a:lvl1pPr algn="l">
              <a:defRPr sz="2800">
                <a:solidFill>
                  <a:schemeClr val="bg1"/>
                </a:solidFill>
                <a:effectLst/>
                <a:latin typeface="Calibri" pitchFamily="34" charset="0"/>
              </a:defRPr>
            </a:lvl1pPr>
          </a:lstStyle>
          <a:p>
            <a:r>
              <a:rPr lang="en-US" dirty="0"/>
              <a:t>Title</a:t>
            </a:r>
          </a:p>
        </p:txBody>
      </p:sp>
      <p:sp>
        <p:nvSpPr>
          <p:cNvPr id="562180" name="Rectangle 4"/>
          <p:cNvSpPr>
            <a:spLocks noGrp="1" noChangeArrowheads="1"/>
          </p:cNvSpPr>
          <p:nvPr>
            <p:ph type="subTitle" idx="1" hasCustomPrompt="1"/>
          </p:nvPr>
        </p:nvSpPr>
        <p:spPr>
          <a:xfrm>
            <a:off x="1526968" y="3810000"/>
            <a:ext cx="7388432" cy="1676400"/>
          </a:xfrm>
        </p:spPr>
        <p:txBody>
          <a:bodyPr/>
          <a:lstStyle>
            <a:lvl1pPr marL="0" indent="0">
              <a:spcBef>
                <a:spcPct val="10000"/>
              </a:spcBef>
              <a:buFont typeface="Wingdings" pitchFamily="2" charset="2"/>
              <a:buNone/>
              <a:defRPr sz="2400">
                <a:latin typeface="Calibri" pitchFamily="34" charset="0"/>
                <a:cs typeface="Calibri" pitchFamily="34" charset="0"/>
              </a:defRPr>
            </a:lvl1pPr>
          </a:lstStyle>
          <a:p>
            <a:r>
              <a:rPr lang="en-US" dirty="0"/>
              <a:t>Subtitle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867400"/>
            <a:ext cx="3400022" cy="9144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sz="2800">
                <a:solidFill>
                  <a:schemeClr val="tx1"/>
                </a:solidFill>
                <a:effectLst/>
                <a:latin typeface="Calibri" pitchFamily="34" charset="0"/>
              </a:defRPr>
            </a:lvl1pPr>
          </a:lstStyle>
          <a:p>
            <a:r>
              <a:rPr lang="en-US"/>
              <a:t>Click to edit Master title style</a:t>
            </a:r>
            <a:endParaRPr lang="en-US" dirty="0"/>
          </a:p>
        </p:txBody>
      </p:sp>
      <p:sp>
        <p:nvSpPr>
          <p:cNvPr id="3" name="Content Placeholder 2"/>
          <p:cNvSpPr>
            <a:spLocks noGrp="1" noChangeAspect="1"/>
          </p:cNvSpPr>
          <p:nvPr>
            <p:ph idx="1"/>
          </p:nvPr>
        </p:nvSpPr>
        <p:spPr>
          <a:xfrm>
            <a:off x="381001" y="1295400"/>
            <a:ext cx="8305800" cy="5029200"/>
          </a:xfrm>
        </p:spPr>
        <p:txBody>
          <a:bodyPr/>
          <a:lstStyle>
            <a:lvl1pPr>
              <a:buClrTx/>
              <a:buFont typeface="Wingdings" pitchFamily="2" charset="2"/>
              <a:buChar char="§"/>
              <a:defRPr sz="2400" b="0">
                <a:latin typeface="Calibri" pitchFamily="34" charset="0"/>
              </a:defRPr>
            </a:lvl1pPr>
            <a:lvl2pPr marL="742794" indent="-285690">
              <a:buClrTx/>
              <a:buFont typeface="Calibri" pitchFamily="34" charset="0"/>
              <a:buChar char="□"/>
              <a:defRPr sz="2400">
                <a:latin typeface="Calibri" pitchFamily="34" charset="0"/>
              </a:defRPr>
            </a:lvl2pPr>
            <a:lvl3pPr marL="1142761" indent="-228551">
              <a:buClrTx/>
              <a:buFont typeface="Calibri" pitchFamily="34" charset="0"/>
              <a:buChar char="□"/>
              <a:defRPr sz="2400">
                <a:latin typeface="Calibri" pitchFamily="34" charset="0"/>
              </a:defRPr>
            </a:lvl3pPr>
            <a:lvl4pPr marL="1599865" indent="-228551">
              <a:buClrTx/>
              <a:buFont typeface="Calibri" pitchFamily="34" charset="0"/>
              <a:buChar char="□"/>
              <a:defRPr sz="2400">
                <a:latin typeface="Calibri" pitchFamily="34" charset="0"/>
              </a:defRPr>
            </a:lvl4pPr>
            <a:lvl5pPr marL="2056969" indent="-228551">
              <a:buClrTx/>
              <a:buFont typeface="Calibri" pitchFamily="34" charset="0"/>
              <a:buChar cha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9"/>
            <a:ext cx="8229600" cy="2362201"/>
          </a:xfrm>
        </p:spPr>
        <p:txBody>
          <a:bodyPr anchor="t"/>
          <a:lstStyle>
            <a:lvl1pPr algn="ctr">
              <a:defRPr sz="4100" b="1" cap="all"/>
            </a:lvl1pPr>
          </a:lstStyle>
          <a:p>
            <a:r>
              <a:rPr lang="en-US"/>
              <a:t>Click to edit Master title style</a:t>
            </a:r>
            <a:endParaRPr lang="en-US" dirty="0"/>
          </a:p>
        </p:txBody>
      </p:sp>
      <p:sp>
        <p:nvSpPr>
          <p:cNvPr id="3" name="Text Placeholder 2"/>
          <p:cNvSpPr>
            <a:spLocks noGrp="1"/>
          </p:cNvSpPr>
          <p:nvPr>
            <p:ph type="body" idx="1"/>
          </p:nvPr>
        </p:nvSpPr>
        <p:spPr>
          <a:xfrm>
            <a:off x="457200" y="4191002"/>
            <a:ext cx="8229600" cy="1500187"/>
          </a:xfrm>
        </p:spPr>
        <p:txBody>
          <a:bodyPr anchor="b"/>
          <a:lstStyle>
            <a:lvl1pPr marL="0" indent="0" algn="ctr">
              <a:buNone/>
              <a:defRPr sz="2000"/>
            </a:lvl1pPr>
            <a:lvl2pPr marL="457104" indent="0">
              <a:buNone/>
              <a:defRPr sz="1800"/>
            </a:lvl2pPr>
            <a:lvl3pPr marL="914209" indent="0">
              <a:buNone/>
              <a:defRPr sz="1500"/>
            </a:lvl3pPr>
            <a:lvl4pPr marL="1371314" indent="0">
              <a:buNone/>
              <a:defRPr sz="1400"/>
            </a:lvl4pPr>
            <a:lvl5pPr marL="1828418" indent="0">
              <a:buNone/>
              <a:defRPr sz="1400"/>
            </a:lvl5pPr>
            <a:lvl6pPr marL="2285521" indent="0">
              <a:buNone/>
              <a:defRPr sz="1400"/>
            </a:lvl6pPr>
            <a:lvl7pPr marL="2742626" indent="0">
              <a:buNone/>
              <a:defRPr sz="1400"/>
            </a:lvl7pPr>
            <a:lvl8pPr marL="3199731" indent="0">
              <a:buNone/>
              <a:defRPr sz="1400"/>
            </a:lvl8pPr>
            <a:lvl9pPr marL="3656835" indent="0">
              <a:buNone/>
              <a:defRPr sz="1400"/>
            </a:lvl9pPr>
          </a:lstStyle>
          <a:p>
            <a:pPr lvl="0"/>
            <a:r>
              <a:rPr lang="en-US"/>
              <a:t>Click to edit Master text styles</a:t>
            </a:r>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0386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4" name="Content Placeholder 3"/>
          <p:cNvSpPr>
            <a:spLocks noGrp="1"/>
          </p:cNvSpPr>
          <p:nvPr>
            <p:ph sz="half" idx="2"/>
          </p:nvPr>
        </p:nvSpPr>
        <p:spPr>
          <a:xfrm>
            <a:off x="4724400" y="1295400"/>
            <a:ext cx="39624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6.</a:t>
            </a:r>
          </a:p>
        </p:txBody>
      </p:sp>
    </p:spTree>
    <p:extLst>
      <p:ext uri="{BB962C8B-B14F-4D97-AF65-F5344CB8AC3E}">
        <p14:creationId xmlns:p14="http://schemas.microsoft.com/office/powerpoint/2010/main" val="952236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295402"/>
            <a:ext cx="4097697"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4" name="Content Placeholder 3"/>
          <p:cNvSpPr>
            <a:spLocks noGrp="1"/>
          </p:cNvSpPr>
          <p:nvPr>
            <p:ph sz="half" idx="2"/>
          </p:nvPr>
        </p:nvSpPr>
        <p:spPr>
          <a:xfrm>
            <a:off x="376690" y="2057400"/>
            <a:ext cx="4097697"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Text Placeholder 4"/>
          <p:cNvSpPr>
            <a:spLocks noGrp="1"/>
          </p:cNvSpPr>
          <p:nvPr>
            <p:ph type="body" sz="quarter" idx="3"/>
          </p:nvPr>
        </p:nvSpPr>
        <p:spPr>
          <a:xfrm>
            <a:off x="4648212" y="1295402"/>
            <a:ext cx="4019909"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33" y="2057400"/>
            <a:ext cx="4041775"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8"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104" indent="0">
              <a:buNone/>
              <a:defRPr sz="2800"/>
            </a:lvl2pPr>
            <a:lvl3pPr marL="914209" indent="0">
              <a:buNone/>
              <a:defRPr sz="2400"/>
            </a:lvl3pPr>
            <a:lvl4pPr marL="1371314" indent="0">
              <a:buNone/>
              <a:defRPr sz="2000"/>
            </a:lvl4pPr>
            <a:lvl5pPr marL="1828418" indent="0">
              <a:buNone/>
              <a:defRPr sz="2000"/>
            </a:lvl5pPr>
            <a:lvl6pPr marL="2285521" indent="0">
              <a:buNone/>
              <a:defRPr sz="2000"/>
            </a:lvl6pPr>
            <a:lvl7pPr marL="2742626" indent="0">
              <a:buNone/>
              <a:defRPr sz="2000"/>
            </a:lvl7pPr>
            <a:lvl8pPr marL="3199731" indent="0">
              <a:buNone/>
              <a:defRPr sz="2000"/>
            </a:lvl8pPr>
            <a:lvl9pPr marL="3656835"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7" y="5367347"/>
            <a:ext cx="5486400" cy="804863"/>
          </a:xfrm>
        </p:spPr>
        <p:txBody>
          <a:bodyPr/>
          <a:lstStyle>
            <a:lvl1pPr marL="0" indent="0">
              <a:buNone/>
              <a:defRPr sz="1400"/>
            </a:lvl1pPr>
            <a:lvl2pPr marL="457104" indent="0">
              <a:buNone/>
              <a:defRPr sz="1300"/>
            </a:lvl2pPr>
            <a:lvl3pPr marL="914209" indent="0">
              <a:buNone/>
              <a:defRPr sz="1000"/>
            </a:lvl3pPr>
            <a:lvl4pPr marL="1371314" indent="0">
              <a:buNone/>
              <a:defRPr sz="800"/>
            </a:lvl4pPr>
            <a:lvl5pPr marL="1828418" indent="0">
              <a:buNone/>
              <a:defRPr sz="800"/>
            </a:lvl5pPr>
            <a:lvl6pPr marL="2285521" indent="0">
              <a:buNone/>
              <a:defRPr sz="800"/>
            </a:lvl6pPr>
            <a:lvl7pPr marL="2742626" indent="0">
              <a:buNone/>
              <a:defRPr sz="800"/>
            </a:lvl7pPr>
            <a:lvl8pPr marL="3199731" indent="0">
              <a:buNone/>
              <a:defRPr sz="800"/>
            </a:lvl8pPr>
            <a:lvl9pPr marL="3656835" indent="0">
              <a:buNone/>
              <a:defRPr sz="800"/>
            </a:lvl9pPr>
          </a:lstStyle>
          <a:p>
            <a:pPr lvl="0"/>
            <a:r>
              <a:rPr lang="en-US"/>
              <a:t>Click to edit Master text styles</a:t>
            </a:r>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EF73E21F-0F42-C741-A122-21F873F1D0C9}"/>
              </a:ext>
            </a:extLst>
          </p:cNvPr>
          <p:cNvSpPr>
            <a:spLocks noGrp="1"/>
          </p:cNvSpPr>
          <p:nvPr>
            <p:ph type="ctrTitle"/>
          </p:nvPr>
        </p:nvSpPr>
        <p:spPr>
          <a:xfrm>
            <a:off x="391887" y="1984481"/>
            <a:ext cx="4884350" cy="2387600"/>
          </a:xfrm>
        </p:spPr>
        <p:txBody>
          <a:bodyPr anchor="b"/>
          <a:lstStyle>
            <a:lvl1pPr algn="l">
              <a:defRPr sz="4501">
                <a:solidFill>
                  <a:schemeClr val="bg1"/>
                </a:solidFill>
                <a:latin typeface="+mn-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536A65F-8B72-A04C-8143-699BB46AEFAC}"/>
              </a:ext>
            </a:extLst>
          </p:cNvPr>
          <p:cNvSpPr>
            <a:spLocks noGrp="1"/>
          </p:cNvSpPr>
          <p:nvPr>
            <p:ph type="subTitle" idx="1"/>
          </p:nvPr>
        </p:nvSpPr>
        <p:spPr>
          <a:xfrm>
            <a:off x="391887" y="4847613"/>
            <a:ext cx="6156398" cy="542925"/>
          </a:xfrm>
        </p:spPr>
        <p:txBody>
          <a:bodyPr/>
          <a:lstStyle>
            <a:lvl1pPr marL="0" indent="0" algn="l">
              <a:buNone/>
              <a:defRPr sz="1800" b="0" i="0">
                <a:solidFill>
                  <a:schemeClr val="bg1"/>
                </a:solidFill>
                <a:latin typeface="+mn-lt"/>
                <a:ea typeface="Open Sans" panose="020B0606030504020204" pitchFamily="34" charset="0"/>
                <a:cs typeface="Open Sans" panose="020B0606030504020204" pitchFamily="34" charset="0"/>
              </a:defRPr>
            </a:lvl1pPr>
            <a:lvl2pPr marL="342918" indent="0" algn="ctr">
              <a:buNone/>
              <a:defRPr sz="1500"/>
            </a:lvl2pPr>
            <a:lvl3pPr marL="685835" indent="0" algn="ctr">
              <a:buNone/>
              <a:defRPr sz="1350"/>
            </a:lvl3pPr>
            <a:lvl4pPr marL="1028753" indent="0" algn="ctr">
              <a:buNone/>
              <a:defRPr sz="1200"/>
            </a:lvl4pPr>
            <a:lvl5pPr marL="1371671" indent="0" algn="ctr">
              <a:buNone/>
              <a:defRPr sz="1200"/>
            </a:lvl5pPr>
            <a:lvl6pPr marL="1714588" indent="0" algn="ctr">
              <a:buNone/>
              <a:defRPr sz="1200"/>
            </a:lvl6pPr>
            <a:lvl7pPr marL="2057505" indent="0" algn="ctr">
              <a:buNone/>
              <a:defRPr sz="1200"/>
            </a:lvl7pPr>
            <a:lvl8pPr marL="2400422" indent="0" algn="ctr">
              <a:buNone/>
              <a:defRPr sz="1200"/>
            </a:lvl8pPr>
            <a:lvl9pPr marL="2743340" indent="0" algn="ctr">
              <a:buNone/>
              <a:defRPr sz="1200"/>
            </a:lvl9pPr>
          </a:lstStyle>
          <a:p>
            <a:r>
              <a:rPr lang="en-US" dirty="0"/>
              <a:t>Click to edit Master subtitle style</a:t>
            </a:r>
          </a:p>
        </p:txBody>
      </p:sp>
      <p:grpSp>
        <p:nvGrpSpPr>
          <p:cNvPr id="11" name="Group 10">
            <a:extLst>
              <a:ext uri="{FF2B5EF4-FFF2-40B4-BE49-F238E27FC236}">
                <a16:creationId xmlns:a16="http://schemas.microsoft.com/office/drawing/2014/main" id="{D5B7EC7C-C2A1-874F-ADF0-75CC6E1EBCE0}"/>
              </a:ext>
            </a:extLst>
          </p:cNvPr>
          <p:cNvGrpSpPr/>
          <p:nvPr userDrawn="1"/>
        </p:nvGrpSpPr>
        <p:grpSpPr>
          <a:xfrm>
            <a:off x="5591353" y="-5023"/>
            <a:ext cx="3552647" cy="4627822"/>
            <a:chOff x="7882193" y="314460"/>
            <a:chExt cx="4309807" cy="4308338"/>
          </a:xfrm>
        </p:grpSpPr>
        <p:pic>
          <p:nvPicPr>
            <p:cNvPr id="9" name="Picture 8">
              <a:extLst>
                <a:ext uri="{FF2B5EF4-FFF2-40B4-BE49-F238E27FC236}">
                  <a16:creationId xmlns:a16="http://schemas.microsoft.com/office/drawing/2014/main" id="{2A650E7B-1F5B-6E4C-B6CE-C39792F20474}"/>
                </a:ext>
              </a:extLst>
            </p:cNvPr>
            <p:cNvPicPr>
              <a:picLocks noChangeAspect="1"/>
            </p:cNvPicPr>
            <p:nvPr userDrawn="1"/>
          </p:nvPicPr>
          <p:blipFill>
            <a:blip r:embed="rId2"/>
            <a:stretch>
              <a:fillRect/>
            </a:stretch>
          </p:blipFill>
          <p:spPr>
            <a:xfrm>
              <a:off x="10021874" y="2465437"/>
              <a:ext cx="2170126" cy="2157361"/>
            </a:xfrm>
            <a:prstGeom prst="rect">
              <a:avLst/>
            </a:prstGeom>
          </p:spPr>
        </p:pic>
        <p:pic>
          <p:nvPicPr>
            <p:cNvPr id="10" name="Picture 9">
              <a:extLst>
                <a:ext uri="{FF2B5EF4-FFF2-40B4-BE49-F238E27FC236}">
                  <a16:creationId xmlns:a16="http://schemas.microsoft.com/office/drawing/2014/main" id="{291E6352-D7C9-A64E-B960-C9ACBF6AA396}"/>
                </a:ext>
              </a:extLst>
            </p:cNvPr>
            <p:cNvPicPr>
              <a:picLocks noChangeAspect="1"/>
            </p:cNvPicPr>
            <p:nvPr userDrawn="1"/>
          </p:nvPicPr>
          <p:blipFill>
            <a:blip r:embed="rId3"/>
            <a:stretch>
              <a:fillRect/>
            </a:stretch>
          </p:blipFill>
          <p:spPr>
            <a:xfrm>
              <a:off x="7882193" y="314460"/>
              <a:ext cx="2171420" cy="2171422"/>
            </a:xfrm>
            <a:prstGeom prst="rect">
              <a:avLst/>
            </a:prstGeom>
          </p:spPr>
        </p:pic>
      </p:grpSp>
      <p:grpSp>
        <p:nvGrpSpPr>
          <p:cNvPr id="6" name="Group 5"/>
          <p:cNvGrpSpPr/>
          <p:nvPr userDrawn="1"/>
        </p:nvGrpSpPr>
        <p:grpSpPr>
          <a:xfrm>
            <a:off x="1" y="5431972"/>
            <a:ext cx="9144000" cy="1496286"/>
            <a:chOff x="1" y="5431972"/>
            <a:chExt cx="12192000" cy="1496286"/>
          </a:xfrm>
        </p:grpSpPr>
        <p:sp>
          <p:nvSpPr>
            <p:cNvPr id="13" name="Rectangle 12">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C4A62EA8-0300-3641-977B-26B389305E1A}"/>
                </a:ext>
              </a:extLst>
            </p:cNvPr>
            <p:cNvPicPr>
              <a:picLocks noChangeAspect="1"/>
            </p:cNvPicPr>
            <p:nvPr userDrawn="1"/>
          </p:nvPicPr>
          <p:blipFill>
            <a:blip r:embed="rId4"/>
            <a:stretch>
              <a:fillRect/>
            </a:stretch>
          </p:blipFill>
          <p:spPr>
            <a:xfrm>
              <a:off x="522514" y="5900714"/>
              <a:ext cx="2552700" cy="558800"/>
            </a:xfrm>
            <a:prstGeom prst="rect">
              <a:avLst/>
            </a:prstGeom>
          </p:spPr>
        </p:pic>
        <p:cxnSp>
          <p:nvCxnSpPr>
            <p:cNvPr id="17" name="Straight Connector 16">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dirty="0"/>
                <a:t>Retaining Employment and Talent After Injury/Illness Network</a:t>
              </a:r>
            </a:p>
          </p:txBody>
        </p:sp>
        <p:pic>
          <p:nvPicPr>
            <p:cNvPr id="19" name="Picture 18"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5"/>
            <a:stretch>
              <a:fillRect/>
            </a:stretch>
          </p:blipFill>
          <p:spPr>
            <a:xfrm>
              <a:off x="8586166" y="5931999"/>
              <a:ext cx="2127504" cy="621792"/>
            </a:xfrm>
            <a:prstGeom prst="rect">
              <a:avLst/>
            </a:prstGeom>
          </p:spPr>
        </p:pic>
        <p:pic>
          <p:nvPicPr>
            <p:cNvPr id="20"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8582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852737"/>
          </a:xfrm>
        </p:spPr>
        <p:txBody>
          <a:bodyPr anchor="b"/>
          <a:lstStyle>
            <a:lvl1pPr>
              <a:defRPr sz="450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845133"/>
            <a:ext cx="7886700" cy="1244518"/>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7842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_Section Sub-Head-POLL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352926"/>
            <a:ext cx="9144000" cy="1079046"/>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2"/>
            <a:ext cx="9144000" cy="4352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255382"/>
          </a:xfrm>
        </p:spPr>
        <p:txBody>
          <a:bodyPr anchor="b"/>
          <a:lstStyle>
            <a:lvl1pPr>
              <a:defRPr sz="4501">
                <a:solidFill>
                  <a:schemeClr val="tx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438651"/>
            <a:ext cx="7886700" cy="1651001"/>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4551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p:txBody>
          <a:bodyPr/>
          <a:lstStyle>
            <a:lvl2pPr marL="514376" indent="-171458">
              <a:buFont typeface="Arial Narrow" panose="020B0606020202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313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47643" y="1690688"/>
            <a:ext cx="1176358" cy="4124473"/>
          </a:xfrm>
          <a:noFill/>
        </p:spPr>
        <p:txBody>
          <a:bodyPr wrap="square" rtlCol="0" anchor="ctr" anchorCtr="0">
            <a:noAutofit/>
          </a:bodyPr>
          <a:lstStyle>
            <a:lvl1pPr marL="0" indent="0">
              <a:buNone/>
              <a:defRPr lang="en-US" sz="1800" dirty="0"/>
            </a:lvl1pPr>
          </a:lstStyle>
          <a:p>
            <a:pPr marL="0" lvl="0" defTabSz="685800"/>
            <a:endParaRPr lang="en-US" dirty="0"/>
          </a:p>
        </p:txBody>
      </p:sp>
      <p:sp>
        <p:nvSpPr>
          <p:cNvPr id="6" name="Left Brace 5">
            <a:extLst>
              <a:ext uri="{FF2B5EF4-FFF2-40B4-BE49-F238E27FC236}">
                <a16:creationId xmlns:a16="http://schemas.microsoft.com/office/drawing/2014/main" id="{5F2D0732-B692-42F8-AFF8-515E3BF04409}"/>
              </a:ext>
              <a:ext uri="{C183D7F6-B498-43B3-948B-1728B52AA6E4}">
                <adec:decorative xmlns:adec="http://schemas.microsoft.com/office/drawing/2017/decorative" xmlns="" val="1"/>
              </a:ext>
            </a:extLst>
          </p:cNvPr>
          <p:cNvSpPr/>
          <p:nvPr userDrawn="1"/>
        </p:nvSpPr>
        <p:spPr>
          <a:xfrm>
            <a:off x="1453403" y="2360964"/>
            <a:ext cx="141194" cy="2689412"/>
          </a:xfrm>
          <a:prstGeom prst="lef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dirty="0"/>
          </a:p>
        </p:txBody>
      </p:sp>
      <p:sp>
        <p:nvSpPr>
          <p:cNvPr id="14" name="Text Placeholder 13">
            <a:extLst>
              <a:ext uri="{FF2B5EF4-FFF2-40B4-BE49-F238E27FC236}">
                <a16:creationId xmlns:a16="http://schemas.microsoft.com/office/drawing/2014/main" id="{FAA1DA89-49B2-4A06-8073-F1DDF41E2BCD}"/>
              </a:ext>
            </a:extLst>
          </p:cNvPr>
          <p:cNvSpPr>
            <a:spLocks noGrp="1"/>
          </p:cNvSpPr>
          <p:nvPr>
            <p:ph type="body" sz="quarter" idx="10"/>
          </p:nvPr>
        </p:nvSpPr>
        <p:spPr>
          <a:xfrm>
            <a:off x="1803797" y="1716923"/>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2" name="Text Placeholder 20">
            <a:extLst>
              <a:ext uri="{FF2B5EF4-FFF2-40B4-BE49-F238E27FC236}">
                <a16:creationId xmlns:a16="http://schemas.microsoft.com/office/drawing/2014/main" id="{78BECA25-BD18-4A17-85AE-4758EFEDC30D}"/>
              </a:ext>
            </a:extLst>
          </p:cNvPr>
          <p:cNvSpPr>
            <a:spLocks noGrp="1"/>
          </p:cNvSpPr>
          <p:nvPr>
            <p:ph type="body" sz="quarter" idx="17"/>
          </p:nvPr>
        </p:nvSpPr>
        <p:spPr>
          <a:xfrm rot="5400000">
            <a:off x="5990658" y="76287"/>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3" name="Text Placeholder 13">
            <a:extLst>
              <a:ext uri="{FF2B5EF4-FFF2-40B4-BE49-F238E27FC236}">
                <a16:creationId xmlns:a16="http://schemas.microsoft.com/office/drawing/2014/main" id="{D71162C4-DD85-4462-945E-E595FD0D7937}"/>
              </a:ext>
            </a:extLst>
          </p:cNvPr>
          <p:cNvSpPr>
            <a:spLocks noGrp="1"/>
          </p:cNvSpPr>
          <p:nvPr>
            <p:ph type="body" sz="quarter" idx="18"/>
          </p:nvPr>
        </p:nvSpPr>
        <p:spPr>
          <a:xfrm>
            <a:off x="1803797" y="3148570"/>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4" name="Text Placeholder 20">
            <a:extLst>
              <a:ext uri="{FF2B5EF4-FFF2-40B4-BE49-F238E27FC236}">
                <a16:creationId xmlns:a16="http://schemas.microsoft.com/office/drawing/2014/main" id="{A25C0379-CF8F-4AD0-92CD-4B3CDBF1D0ED}"/>
              </a:ext>
            </a:extLst>
          </p:cNvPr>
          <p:cNvSpPr>
            <a:spLocks noGrp="1"/>
          </p:cNvSpPr>
          <p:nvPr>
            <p:ph type="body" sz="quarter" idx="19"/>
          </p:nvPr>
        </p:nvSpPr>
        <p:spPr>
          <a:xfrm rot="5400000">
            <a:off x="5990658" y="1507934"/>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5" name="Text Placeholder 13">
            <a:extLst>
              <a:ext uri="{FF2B5EF4-FFF2-40B4-BE49-F238E27FC236}">
                <a16:creationId xmlns:a16="http://schemas.microsoft.com/office/drawing/2014/main" id="{D09460AC-7613-4F6E-A87C-3064207DE565}"/>
              </a:ext>
            </a:extLst>
          </p:cNvPr>
          <p:cNvSpPr>
            <a:spLocks noGrp="1"/>
          </p:cNvSpPr>
          <p:nvPr>
            <p:ph type="body" sz="quarter" idx="20"/>
          </p:nvPr>
        </p:nvSpPr>
        <p:spPr>
          <a:xfrm>
            <a:off x="1803797" y="4487292"/>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6" name="Text Placeholder 20">
            <a:extLst>
              <a:ext uri="{FF2B5EF4-FFF2-40B4-BE49-F238E27FC236}">
                <a16:creationId xmlns:a16="http://schemas.microsoft.com/office/drawing/2014/main" id="{01142200-5FE8-45F4-8DA7-E36FCEF593F3}"/>
              </a:ext>
            </a:extLst>
          </p:cNvPr>
          <p:cNvSpPr>
            <a:spLocks noGrp="1"/>
          </p:cNvSpPr>
          <p:nvPr>
            <p:ph type="body" sz="quarter" idx="21"/>
          </p:nvPr>
        </p:nvSpPr>
        <p:spPr>
          <a:xfrm rot="5400000">
            <a:off x="5990658" y="2846656"/>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Tree>
    <p:extLst>
      <p:ext uri="{BB962C8B-B14F-4D97-AF65-F5344CB8AC3E}">
        <p14:creationId xmlns:p14="http://schemas.microsoft.com/office/powerpoint/2010/main" val="1378370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a:xfrm>
            <a:off x="347642" y="365126"/>
            <a:ext cx="8167709" cy="1325563"/>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D508C90C-7529-4695-8F9B-132E98908AA3}"/>
              </a:ext>
            </a:extLst>
          </p:cNvPr>
          <p:cNvSpPr>
            <a:spLocks noGrp="1"/>
          </p:cNvSpPr>
          <p:nvPr>
            <p:ph sz="quarter" idx="12"/>
          </p:nvPr>
        </p:nvSpPr>
        <p:spPr>
          <a:xfrm>
            <a:off x="300037" y="1624013"/>
            <a:ext cx="8558213" cy="639762"/>
          </a:xfrm>
        </p:spPr>
        <p:txBody>
          <a:bodyPr/>
          <a:lstStyle>
            <a:lvl1pPr marL="0" indent="0" algn="ctr">
              <a:buNone/>
              <a:defRPr/>
            </a:lvl1pPr>
            <a:lvl2pPr marL="342918" indent="0" algn="ctr">
              <a:buNone/>
              <a:defRPr/>
            </a:lvl2pPr>
            <a:lvl3pPr marL="685836" indent="0" algn="ctr">
              <a:buNone/>
              <a:defRPr/>
            </a:lvl3pPr>
            <a:lvl4pPr marL="1028753" indent="0" algn="ctr">
              <a:buNone/>
              <a:defRPr/>
            </a:lvl4pPr>
            <a:lvl5pPr marL="1371671"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236CCC53-DA5D-4BF0-AEF0-ECEBF0833559}"/>
              </a:ext>
            </a:extLst>
          </p:cNvPr>
          <p:cNvSpPr>
            <a:spLocks noGrp="1"/>
          </p:cNvSpPr>
          <p:nvPr>
            <p:ph sz="quarter" idx="10"/>
          </p:nvPr>
        </p:nvSpPr>
        <p:spPr>
          <a:xfrm>
            <a:off x="690542" y="2264525"/>
            <a:ext cx="2382170"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248815"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667A9DF5-3BED-4784-BCEB-542961C7ED7A}"/>
              </a:ext>
            </a:extLst>
          </p:cNvPr>
          <p:cNvSpPr>
            <a:spLocks noGrp="1"/>
          </p:cNvSpPr>
          <p:nvPr>
            <p:ph idx="11"/>
          </p:nvPr>
        </p:nvSpPr>
        <p:spPr>
          <a:xfrm>
            <a:off x="6141584"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D4155B-898B-453A-B089-A6CD4D9B99A5}"/>
              </a:ext>
              <a:ext uri="{C183D7F6-B498-43B3-948B-1728B52AA6E4}">
                <adec:decorative xmlns:adec="http://schemas.microsoft.com/office/drawing/2017/decorative" xmlns="" val="1"/>
              </a:ext>
            </a:extLst>
          </p:cNvPr>
          <p:cNvCxnSpPr>
            <a:cxnSpLocks/>
          </p:cNvCxnSpPr>
          <p:nvPr userDrawn="1"/>
        </p:nvCxnSpPr>
        <p:spPr>
          <a:xfrm>
            <a:off x="3263081" y="1936462"/>
            <a:ext cx="0" cy="393802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8DD607-9AB4-4E85-888F-432282F07EE1}"/>
              </a:ext>
              <a:ext uri="{C183D7F6-B498-43B3-948B-1728B52AA6E4}">
                <adec:decorative xmlns:adec="http://schemas.microsoft.com/office/drawing/2017/decorative" xmlns="" val="1"/>
              </a:ext>
            </a:extLst>
          </p:cNvPr>
          <p:cNvCxnSpPr>
            <a:cxnSpLocks/>
          </p:cNvCxnSpPr>
          <p:nvPr userDrawn="1"/>
        </p:nvCxnSpPr>
        <p:spPr>
          <a:xfrm>
            <a:off x="6065272" y="1941382"/>
            <a:ext cx="0" cy="393310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Tree>
    <p:extLst>
      <p:ext uri="{BB962C8B-B14F-4D97-AF65-F5344CB8AC3E}">
        <p14:creationId xmlns:p14="http://schemas.microsoft.com/office/powerpoint/2010/main" val="1881096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23 with 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F518E54E-3420-4A59-A3C9-ECA9A0E8F5C4}"/>
              </a:ext>
              <a:ext uri="{C183D7F6-B498-43B3-948B-1728B52AA6E4}">
                <adec:decorative xmlns:adec="http://schemas.microsoft.com/office/drawing/2017/decorative" xmlns="" val="1"/>
              </a:ext>
            </a:extLst>
          </p:cNvPr>
          <p:cNvGrpSpPr/>
          <p:nvPr userDrawn="1"/>
        </p:nvGrpSpPr>
        <p:grpSpPr>
          <a:xfrm>
            <a:off x="4061749" y="2312895"/>
            <a:ext cx="507820" cy="2115729"/>
            <a:chOff x="5415665" y="2312894"/>
            <a:chExt cx="677093" cy="2115729"/>
          </a:xfrm>
        </p:grpSpPr>
        <p:cxnSp>
          <p:nvCxnSpPr>
            <p:cNvPr id="14" name="Straight Arrow Connector 13">
              <a:extLst>
                <a:ext uri="{FF2B5EF4-FFF2-40B4-BE49-F238E27FC236}">
                  <a16:creationId xmlns:a16="http://schemas.microsoft.com/office/drawing/2014/main" id="{A50DF7BD-59D5-485A-9996-F9141367D513}"/>
                </a:ext>
                <a:ext uri="{C183D7F6-B498-43B3-948B-1728B52AA6E4}">
                  <adec:decorative xmlns:adec="http://schemas.microsoft.com/office/drawing/2017/decorative" xmlns="" val="1"/>
                </a:ext>
              </a:extLst>
            </p:cNvPr>
            <p:cNvCxnSpPr>
              <a:cxnSpLocks/>
            </p:cNvCxnSpPr>
            <p:nvPr/>
          </p:nvCxnSpPr>
          <p:spPr>
            <a:xfrm>
              <a:off x="5544118" y="2312894"/>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4F7752-B925-4753-A369-97D6BD3DA334}"/>
                </a:ext>
                <a:ext uri="{C183D7F6-B498-43B3-948B-1728B52AA6E4}">
                  <adec:decorative xmlns:adec="http://schemas.microsoft.com/office/drawing/2017/decorative" xmlns="" val="1"/>
                </a:ext>
              </a:extLst>
            </p:cNvPr>
            <p:cNvCxnSpPr>
              <a:cxnSpLocks/>
            </p:cNvCxnSpPr>
            <p:nvPr/>
          </p:nvCxnSpPr>
          <p:spPr>
            <a:xfrm flipV="1">
              <a:off x="5544118" y="3576656"/>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6B7B3B-D9F3-499E-B91D-A9829059C97F}"/>
                </a:ext>
                <a:ext uri="{C183D7F6-B498-43B3-948B-1728B52AA6E4}">
                  <adec:decorative xmlns:adec="http://schemas.microsoft.com/office/drawing/2017/decorative" xmlns="" val="1"/>
                </a:ext>
              </a:extLst>
            </p:cNvPr>
            <p:cNvCxnSpPr>
              <a:cxnSpLocks/>
            </p:cNvCxnSpPr>
            <p:nvPr/>
          </p:nvCxnSpPr>
          <p:spPr>
            <a:xfrm>
              <a:off x="5544118" y="4428623"/>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14294A-9013-44C8-B57B-163FC71C09EA}"/>
                </a:ext>
                <a:ext uri="{C183D7F6-B498-43B3-948B-1728B52AA6E4}">
                  <adec:decorative xmlns:adec="http://schemas.microsoft.com/office/drawing/2017/decorative" xmlns="" val="1"/>
                </a:ext>
              </a:extLst>
            </p:cNvPr>
            <p:cNvCxnSpPr>
              <a:cxnSpLocks/>
            </p:cNvCxnSpPr>
            <p:nvPr/>
          </p:nvCxnSpPr>
          <p:spPr>
            <a:xfrm>
              <a:off x="5544118" y="3039035"/>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D0567936-2D5F-4903-B72B-726F1CEE66F9}"/>
                </a:ext>
                <a:ext uri="{C183D7F6-B498-43B3-948B-1728B52AA6E4}">
                  <adec:decorative xmlns:adec="http://schemas.microsoft.com/office/drawing/2017/decorative" xmlns="" val="1"/>
                </a:ext>
              </a:extLst>
            </p:cNvPr>
            <p:cNvSpPr/>
            <p:nvPr/>
          </p:nvSpPr>
          <p:spPr>
            <a:xfrm>
              <a:off x="5415665" y="2649071"/>
              <a:ext cx="45719" cy="779929"/>
            </a:xfrm>
            <a:prstGeom prst="righ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dirty="0"/>
            </a:p>
          </p:txBody>
        </p:sp>
      </p:grpSp>
    </p:spTree>
    <p:extLst>
      <p:ext uri="{BB962C8B-B14F-4D97-AF65-F5344CB8AC3E}">
        <p14:creationId xmlns:p14="http://schemas.microsoft.com/office/powerpoint/2010/main" val="1484113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1759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with 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1D3321E1-AD2C-47C7-9FB5-3E89874CFCAA}"/>
              </a:ext>
            </a:extLst>
          </p:cNvPr>
          <p:cNvSpPr>
            <a:spLocks noGrp="1"/>
          </p:cNvSpPr>
          <p:nvPr>
            <p:ph sz="quarter" idx="10"/>
          </p:nvPr>
        </p:nvSpPr>
        <p:spPr>
          <a:xfrm>
            <a:off x="347662" y="1690689"/>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6B4CE517-6A57-45D3-9865-8861EF801AB2}"/>
              </a:ext>
            </a:extLst>
          </p:cNvPr>
          <p:cNvSpPr>
            <a:spLocks noGrp="1"/>
          </p:cNvSpPr>
          <p:nvPr>
            <p:ph sz="quarter" idx="11"/>
          </p:nvPr>
        </p:nvSpPr>
        <p:spPr>
          <a:xfrm>
            <a:off x="347662" y="2462213"/>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3429000"/>
            <a:ext cx="395419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3429000"/>
            <a:ext cx="407991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411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act Information">
            <a:extLst>
              <a:ext uri="{FF2B5EF4-FFF2-40B4-BE49-F238E27FC236}">
                <a16:creationId xmlns:a16="http://schemas.microsoft.com/office/drawing/2014/main" id="{19E711C3-A949-43D4-A1F4-84079E34DA4E}"/>
              </a:ext>
            </a:extLst>
          </p:cNvPr>
          <p:cNvSpPr>
            <a:spLocks noGrp="1"/>
          </p:cNvSpPr>
          <p:nvPr>
            <p:ph type="body" sz="quarter" idx="11" hasCustomPrompt="1"/>
          </p:nvPr>
        </p:nvSpPr>
        <p:spPr>
          <a:xfrm>
            <a:off x="339328" y="2543664"/>
            <a:ext cx="6417392" cy="1231786"/>
          </a:xfrm>
        </p:spPr>
        <p:txBody>
          <a:bodyPr>
            <a:noAutofit/>
          </a:bodyPr>
          <a:lstStyle>
            <a:lvl1pPr marL="0" indent="0" algn="l">
              <a:lnSpc>
                <a:spcPct val="140000"/>
              </a:lnSpc>
              <a:spcBef>
                <a:spcPts val="0"/>
              </a:spcBef>
              <a:buNone/>
              <a:defRPr sz="1350" cap="all" baseline="0">
                <a:solidFill>
                  <a:schemeClr val="bg1"/>
                </a:solidFill>
              </a:defRPr>
            </a:lvl1pPr>
          </a:lstStyle>
          <a:p>
            <a:r>
              <a:rPr lang="en-US" dirty="0"/>
              <a:t>Presenter’s Job Title</a:t>
            </a:r>
          </a:p>
          <a:p>
            <a:r>
              <a:rPr lang="en-US" dirty="0"/>
              <a:t>202.403.####</a:t>
            </a:r>
          </a:p>
          <a:p>
            <a:r>
              <a:rPr lang="en-US" dirty="0"/>
              <a:t>email.address@air.org</a:t>
            </a:r>
          </a:p>
        </p:txBody>
      </p:sp>
      <p:sp>
        <p:nvSpPr>
          <p:cNvPr id="20" name="Title 1">
            <a:extLst>
              <a:ext uri="{FF2B5EF4-FFF2-40B4-BE49-F238E27FC236}">
                <a16:creationId xmlns:a16="http://schemas.microsoft.com/office/drawing/2014/main" id="{4BC8A699-8389-4C55-8231-FA6BDEE1C703}"/>
              </a:ext>
            </a:extLst>
          </p:cNvPr>
          <p:cNvSpPr>
            <a:spLocks noGrp="1"/>
          </p:cNvSpPr>
          <p:nvPr>
            <p:ph type="title" hasCustomPrompt="1"/>
          </p:nvPr>
        </p:nvSpPr>
        <p:spPr>
          <a:xfrm>
            <a:off x="342900" y="1965960"/>
            <a:ext cx="6419088" cy="521208"/>
          </a:xfrm>
        </p:spPr>
        <p:txBody>
          <a:bodyPr>
            <a:normAutofit/>
          </a:bodyPr>
          <a:lstStyle>
            <a:lvl1pPr algn="l">
              <a:defRPr lang="en-US" sz="1800" b="0" i="0" kern="1200" cap="all" spc="225" baseline="0" dirty="0">
                <a:solidFill>
                  <a:schemeClr val="bg1"/>
                </a:solidFill>
                <a:latin typeface="+mn-lt"/>
                <a:ea typeface="Calibri"/>
                <a:cs typeface="Calibri"/>
              </a:defRPr>
            </a:lvl1pPr>
          </a:lstStyle>
          <a:p>
            <a:r>
              <a:rPr lang="en-US" dirty="0"/>
              <a:t>Presenter’s Name</a:t>
            </a:r>
          </a:p>
        </p:txBody>
      </p:sp>
      <p:grpSp>
        <p:nvGrpSpPr>
          <p:cNvPr id="13" name="Group 12"/>
          <p:cNvGrpSpPr/>
          <p:nvPr userDrawn="1"/>
        </p:nvGrpSpPr>
        <p:grpSpPr>
          <a:xfrm>
            <a:off x="1" y="5431972"/>
            <a:ext cx="9144000" cy="1496286"/>
            <a:chOff x="1" y="5431972"/>
            <a:chExt cx="12192000" cy="1496286"/>
          </a:xfrm>
        </p:grpSpPr>
        <p:sp>
          <p:nvSpPr>
            <p:cNvPr id="14" name="Rectangle 13">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a:extLst>
                <a:ext uri="{FF2B5EF4-FFF2-40B4-BE49-F238E27FC236}">
                  <a16:creationId xmlns:a16="http://schemas.microsoft.com/office/drawing/2014/main" id="{C4A62EA8-0300-3641-977B-26B389305E1A}"/>
                </a:ext>
              </a:extLst>
            </p:cNvPr>
            <p:cNvPicPr>
              <a:picLocks noChangeAspect="1"/>
            </p:cNvPicPr>
            <p:nvPr userDrawn="1"/>
          </p:nvPicPr>
          <p:blipFill>
            <a:blip r:embed="rId2"/>
            <a:stretch>
              <a:fillRect/>
            </a:stretch>
          </p:blipFill>
          <p:spPr>
            <a:xfrm>
              <a:off x="522514" y="5900714"/>
              <a:ext cx="2552700" cy="558800"/>
            </a:xfrm>
            <a:prstGeom prst="rect">
              <a:avLst/>
            </a:prstGeom>
          </p:spPr>
        </p:pic>
        <p:cxnSp>
          <p:nvCxnSpPr>
            <p:cNvPr id="23" name="Straight Connector 22">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dirty="0"/>
                <a:t>Retaining Employment and Talent After Injury/Illness Network</a:t>
              </a:r>
            </a:p>
          </p:txBody>
        </p:sp>
        <p:pic>
          <p:nvPicPr>
            <p:cNvPr id="25" name="Picture 24"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3"/>
            <a:stretch>
              <a:fillRect/>
            </a:stretch>
          </p:blipFill>
          <p:spPr>
            <a:xfrm>
              <a:off x="8586166" y="5931999"/>
              <a:ext cx="2127504" cy="621792"/>
            </a:xfrm>
            <a:prstGeom prst="rect">
              <a:avLst/>
            </a:prstGeom>
          </p:spPr>
        </p:pic>
        <p:pic>
          <p:nvPicPr>
            <p:cNvPr id="26"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2943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1437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Tree>
    <p:extLst>
      <p:ext uri="{BB962C8B-B14F-4D97-AF65-F5344CB8AC3E}">
        <p14:creationId xmlns:p14="http://schemas.microsoft.com/office/powerpoint/2010/main" val="24250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Tree>
    <p:extLst>
      <p:ext uri="{BB962C8B-B14F-4D97-AF65-F5344CB8AC3E}">
        <p14:creationId xmlns:p14="http://schemas.microsoft.com/office/powerpoint/2010/main" val="21746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Tree>
    <p:extLst>
      <p:ext uri="{BB962C8B-B14F-4D97-AF65-F5344CB8AC3E}">
        <p14:creationId xmlns:p14="http://schemas.microsoft.com/office/powerpoint/2010/main" val="319676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233750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4.em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p>
        </p:txBody>
      </p:sp>
    </p:spTree>
    <p:extLst>
      <p:ext uri="{BB962C8B-B14F-4D97-AF65-F5344CB8AC3E}">
        <p14:creationId xmlns:p14="http://schemas.microsoft.com/office/powerpoint/2010/main" val="33859898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3"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703" r:id="rId17"/>
    <p:sldLayoutId id="2147483708" r:id="rId18"/>
    <p:sldLayoutId id="2147483709" r:id="rId19"/>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solidFill>
                <a:srgbClr val="FFFFFF"/>
              </a:solidFill>
            </a:endParaRPr>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solidFill>
                <a:srgbClr val="FFFFFF"/>
              </a:solidFill>
            </a:endParaRPr>
          </a:p>
        </p:txBody>
      </p:sp>
    </p:spTree>
    <p:extLst>
      <p:ext uri="{BB962C8B-B14F-4D97-AF65-F5344CB8AC3E}">
        <p14:creationId xmlns:p14="http://schemas.microsoft.com/office/powerpoint/2010/main" val="2926451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bwMode="auto">
          <a:xfrm>
            <a:off x="228600" y="0"/>
            <a:ext cx="8458200" cy="1066800"/>
          </a:xfrm>
          <a:prstGeom prst="rect">
            <a:avLst/>
          </a:prstGeom>
          <a:noFill/>
          <a:ln w="9525">
            <a:noFill/>
            <a:miter lim="800000"/>
            <a:headEnd/>
            <a:tailEnd/>
          </a:ln>
          <a:effectLst/>
        </p:spPr>
        <p:txBody>
          <a:bodyPr vert="horz" wrap="square" lIns="91420" tIns="45710" rIns="91420"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81000" y="1295400"/>
            <a:ext cx="8305800" cy="5029200"/>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Rectangle 5"/>
          <p:cNvSpPr>
            <a:spLocks noGrp="1" noChangeArrowheads="1"/>
          </p:cNvSpPr>
          <p:nvPr>
            <p:ph type="sldNum" sz="quarter" idx="4"/>
          </p:nvPr>
        </p:nvSpPr>
        <p:spPr>
          <a:xfrm>
            <a:off x="8746225" y="6464800"/>
            <a:ext cx="379474" cy="304800"/>
          </a:xfrm>
          <a:prstGeom prst="rect">
            <a:avLst/>
          </a:prstGeom>
          <a:ln/>
        </p:spPr>
        <p:txBody>
          <a:bodyPr lIns="91432" tIns="45716" rIns="91432" bIns="45716"/>
          <a:lstStyle>
            <a:lvl1pPr algn="ctr">
              <a:defRPr sz="1000">
                <a:latin typeface="Calibri" pitchFamily="34" charset="0"/>
              </a:defRPr>
            </a:lvl1pPr>
          </a:lstStyle>
          <a:p>
            <a:pPr defTabSz="914318"/>
            <a:fld id="{BDF65B5A-95D7-4AE5-867A-9A912C40B1E0}" type="slidenum">
              <a:rPr lang="en-US" smtClean="0">
                <a:solidFill>
                  <a:prstClr val="black"/>
                </a:solidFill>
              </a:rPr>
              <a:pPr defTabSz="914318"/>
              <a:t>‹#›</a:t>
            </a:fld>
            <a:endParaRPr lang="en-US" dirty="0">
              <a:solidFill>
                <a:prstClr val="black"/>
              </a:solidFill>
            </a:endParaRPr>
          </a:p>
        </p:txBody>
      </p:sp>
    </p:spTree>
    <p:extLst>
      <p:ext uri="{BB962C8B-B14F-4D97-AF65-F5344CB8AC3E}">
        <p14:creationId xmlns:p14="http://schemas.microsoft.com/office/powerpoint/2010/main" val="7901707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rtl="0" eaLnBrk="1" fontAlgn="base" hangingPunct="1">
        <a:spcBef>
          <a:spcPct val="0"/>
        </a:spcBef>
        <a:spcAft>
          <a:spcPct val="0"/>
        </a:spcAft>
        <a:defRPr lang="en-US" sz="2800" b="1" dirty="0" smtClean="0">
          <a:solidFill>
            <a:schemeClr val="tx1"/>
          </a:solidFill>
          <a:effectLst/>
          <a:latin typeface="Calibri" pitchFamily="34" charset="0"/>
          <a:ea typeface="+mj-ea"/>
          <a:cs typeface="+mj-cs"/>
        </a:defRPr>
      </a:lvl1pPr>
      <a:lvl2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2pPr>
      <a:lvl3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3pPr>
      <a:lvl4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4pPr>
      <a:lvl5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5pPr>
      <a:lvl6pPr marL="45710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6pPr>
      <a:lvl7pPr marL="914209"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7pPr>
      <a:lvl8pPr marL="137131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8pPr>
      <a:lvl9pPr marL="1828418"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9pPr>
    </p:titleStyle>
    <p:bodyStyle>
      <a:lvl1pPr marL="342828" indent="-342828" algn="l" rtl="0" eaLnBrk="1" fontAlgn="base" hangingPunct="1">
        <a:spcBef>
          <a:spcPct val="60000"/>
        </a:spcBef>
        <a:spcAft>
          <a:spcPct val="0"/>
        </a:spcAft>
        <a:buFont typeface="Wingdings" pitchFamily="28" charset="2"/>
        <a:buChar char="q"/>
        <a:defRPr lang="en-US" sz="2400" b="0" dirty="0" smtClean="0">
          <a:solidFill>
            <a:schemeClr val="tx1"/>
          </a:solidFill>
          <a:latin typeface="Calibri" pitchFamily="34" charset="0"/>
          <a:ea typeface="+mn-ea"/>
          <a:cs typeface="+mn-cs"/>
        </a:defRPr>
      </a:lvl1pPr>
      <a:lvl2pPr marL="742794" indent="-285690" algn="l" rtl="0" eaLnBrk="1" fontAlgn="base" hangingPunct="1">
        <a:spcBef>
          <a:spcPct val="60000"/>
        </a:spcBef>
        <a:spcAft>
          <a:spcPct val="0"/>
        </a:spcAft>
        <a:buFont typeface="Wingdings" pitchFamily="28" charset="2"/>
        <a:buChar char="Ø"/>
        <a:defRPr lang="en-US" sz="2400" dirty="0" smtClean="0">
          <a:solidFill>
            <a:schemeClr val="tx1"/>
          </a:solidFill>
          <a:latin typeface="Calibri" pitchFamily="34" charset="0"/>
        </a:defRPr>
      </a:lvl2pPr>
      <a:lvl3pPr marL="1142761" indent="-228551" algn="l" rtl="0" eaLnBrk="1" fontAlgn="base" hangingPunct="1">
        <a:spcBef>
          <a:spcPct val="60000"/>
        </a:spcBef>
        <a:spcAft>
          <a:spcPct val="0"/>
        </a:spcAft>
        <a:buFont typeface="Wingdings" pitchFamily="28" charset="2"/>
        <a:buChar char="v"/>
        <a:defRPr lang="en-US" sz="2400" dirty="0" smtClean="0">
          <a:solidFill>
            <a:schemeClr val="tx1"/>
          </a:solidFill>
          <a:latin typeface="Calibri" pitchFamily="34" charset="0"/>
        </a:defRPr>
      </a:lvl3pPr>
      <a:lvl4pPr marL="1599865" indent="-228551" algn="l" rtl="0" eaLnBrk="1" fontAlgn="base" hangingPunct="1">
        <a:spcBef>
          <a:spcPct val="60000"/>
        </a:spcBef>
        <a:spcAft>
          <a:spcPct val="0"/>
        </a:spcAft>
        <a:buChar char="•"/>
        <a:defRPr lang="en-US" sz="2400" dirty="0" smtClean="0">
          <a:solidFill>
            <a:schemeClr val="tx1"/>
          </a:solidFill>
          <a:latin typeface="Calibri" pitchFamily="34" charset="0"/>
        </a:defRPr>
      </a:lvl4pPr>
      <a:lvl5pPr marL="2056969" indent="-228551" algn="l" rtl="0" eaLnBrk="1" fontAlgn="base" hangingPunct="1">
        <a:spcBef>
          <a:spcPct val="60000"/>
        </a:spcBef>
        <a:spcAft>
          <a:spcPct val="0"/>
        </a:spcAft>
        <a:buFont typeface="Wingdings" pitchFamily="28" charset="2"/>
        <a:buChar char="§"/>
        <a:defRPr lang="en-US" sz="2400" dirty="0" smtClean="0">
          <a:solidFill>
            <a:schemeClr val="tx1"/>
          </a:solidFill>
          <a:latin typeface="Calibri" pitchFamily="34" charset="0"/>
        </a:defRPr>
      </a:lvl5pPr>
      <a:lvl6pPr marL="2514074" indent="-228551" algn="l" rtl="0" eaLnBrk="1" fontAlgn="base" hangingPunct="1">
        <a:spcBef>
          <a:spcPct val="60000"/>
        </a:spcBef>
        <a:spcAft>
          <a:spcPct val="0"/>
        </a:spcAft>
        <a:buFont typeface="Wingdings" pitchFamily="2" charset="2"/>
        <a:buChar char="§"/>
        <a:defRPr>
          <a:solidFill>
            <a:schemeClr val="tx1"/>
          </a:solidFill>
          <a:latin typeface="+mn-lt"/>
        </a:defRPr>
      </a:lvl6pPr>
      <a:lvl7pPr marL="2971179" indent="-228551" algn="l" rtl="0" eaLnBrk="1" fontAlgn="base" hangingPunct="1">
        <a:spcBef>
          <a:spcPct val="60000"/>
        </a:spcBef>
        <a:spcAft>
          <a:spcPct val="0"/>
        </a:spcAft>
        <a:buFont typeface="Wingdings" pitchFamily="2" charset="2"/>
        <a:buChar char="§"/>
        <a:defRPr>
          <a:solidFill>
            <a:schemeClr val="tx1"/>
          </a:solidFill>
          <a:latin typeface="+mn-lt"/>
        </a:defRPr>
      </a:lvl7pPr>
      <a:lvl8pPr marL="3428283" indent="-228551" algn="l" rtl="0" eaLnBrk="1" fontAlgn="base" hangingPunct="1">
        <a:spcBef>
          <a:spcPct val="60000"/>
        </a:spcBef>
        <a:spcAft>
          <a:spcPct val="0"/>
        </a:spcAft>
        <a:buFont typeface="Wingdings" pitchFamily="2" charset="2"/>
        <a:buChar char="§"/>
        <a:defRPr>
          <a:solidFill>
            <a:schemeClr val="tx1"/>
          </a:solidFill>
          <a:latin typeface="+mn-lt"/>
        </a:defRPr>
      </a:lvl8pPr>
      <a:lvl9pPr marL="3885387" indent="-228551" algn="l" rtl="0" eaLnBrk="1" fontAlgn="base" hangingPunct="1">
        <a:spcBef>
          <a:spcPct val="60000"/>
        </a:spcBef>
        <a:spcAft>
          <a:spcPct val="0"/>
        </a:spcAft>
        <a:buFont typeface="Wingdings" pitchFamily="2" charset="2"/>
        <a:buChar char="§"/>
        <a:defRPr>
          <a:solidFill>
            <a:schemeClr val="tx1"/>
          </a:solidFill>
          <a:latin typeface="+mn-lt"/>
        </a:defRPr>
      </a:lvl9pPr>
    </p:bodyStyle>
    <p:otherStyle>
      <a:defPPr>
        <a:defRPr lang="en-US"/>
      </a:defPPr>
      <a:lvl1pPr marL="0" algn="l" defTabSz="914209" rtl="0" eaLnBrk="1" latinLnBrk="0" hangingPunct="1">
        <a:defRPr sz="1800" kern="1200">
          <a:solidFill>
            <a:schemeClr val="tx1"/>
          </a:solidFill>
          <a:latin typeface="+mn-lt"/>
          <a:ea typeface="+mn-ea"/>
          <a:cs typeface="+mn-cs"/>
        </a:defRPr>
      </a:lvl1pPr>
      <a:lvl2pPr marL="457104"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4" algn="l" defTabSz="914209" rtl="0" eaLnBrk="1" latinLnBrk="0" hangingPunct="1">
        <a:defRPr sz="1800" kern="1200">
          <a:solidFill>
            <a:schemeClr val="tx1"/>
          </a:solidFill>
          <a:latin typeface="+mn-lt"/>
          <a:ea typeface="+mn-ea"/>
          <a:cs typeface="+mn-cs"/>
        </a:defRPr>
      </a:lvl4pPr>
      <a:lvl5pPr marL="1828418"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6" algn="l" defTabSz="914209" rtl="0" eaLnBrk="1" latinLnBrk="0" hangingPunct="1">
        <a:defRPr sz="1800" kern="1200">
          <a:solidFill>
            <a:schemeClr val="tx1"/>
          </a:solidFill>
          <a:latin typeface="+mn-lt"/>
          <a:ea typeface="+mn-ea"/>
          <a:cs typeface="+mn-cs"/>
        </a:defRPr>
      </a:lvl7pPr>
      <a:lvl8pPr marL="3199731" algn="l" defTabSz="914209" rtl="0" eaLnBrk="1" latinLnBrk="0" hangingPunct="1">
        <a:defRPr sz="1800" kern="1200">
          <a:solidFill>
            <a:schemeClr val="tx1"/>
          </a:solidFill>
          <a:latin typeface="+mn-lt"/>
          <a:ea typeface="+mn-ea"/>
          <a:cs typeface="+mn-cs"/>
        </a:defRPr>
      </a:lvl8pPr>
      <a:lvl9pPr marL="3656835" algn="l" defTabSz="9142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94316-F640-EB4F-B5FF-35A36B92724A}"/>
              </a:ext>
            </a:extLst>
          </p:cNvPr>
          <p:cNvSpPr>
            <a:spLocks noGrp="1"/>
          </p:cNvSpPr>
          <p:nvPr>
            <p:ph type="title"/>
          </p:nvPr>
        </p:nvSpPr>
        <p:spPr>
          <a:xfrm>
            <a:off x="347642" y="365126"/>
            <a:ext cx="816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F84786-DE87-AE45-B2BD-1CF769879D5A}"/>
              </a:ext>
            </a:extLst>
          </p:cNvPr>
          <p:cNvSpPr>
            <a:spLocks noGrp="1"/>
          </p:cNvSpPr>
          <p:nvPr>
            <p:ph type="body" idx="1"/>
          </p:nvPr>
        </p:nvSpPr>
        <p:spPr>
          <a:xfrm>
            <a:off x="347642" y="1554480"/>
            <a:ext cx="816770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11" name="Group 10">
            <a:extLst>
              <a:ext uri="{FF2B5EF4-FFF2-40B4-BE49-F238E27FC236}">
                <a16:creationId xmlns:a16="http://schemas.microsoft.com/office/drawing/2014/main" id="{42598C92-0D40-3A43-A602-0307F33D4824}"/>
              </a:ext>
            </a:extLst>
          </p:cNvPr>
          <p:cNvGrpSpPr>
            <a:grpSpLocks noChangeAspect="1"/>
          </p:cNvGrpSpPr>
          <p:nvPr userDrawn="1"/>
        </p:nvGrpSpPr>
        <p:grpSpPr>
          <a:xfrm>
            <a:off x="347642" y="5987460"/>
            <a:ext cx="3302583" cy="371158"/>
            <a:chOff x="522514" y="5789582"/>
            <a:chExt cx="7339073" cy="618597"/>
          </a:xfrm>
        </p:grpSpPr>
        <p:pic>
          <p:nvPicPr>
            <p:cNvPr id="8" name="Picture 7">
              <a:extLst>
                <a:ext uri="{FF2B5EF4-FFF2-40B4-BE49-F238E27FC236}">
                  <a16:creationId xmlns:a16="http://schemas.microsoft.com/office/drawing/2014/main" id="{55517C80-B804-9B4B-B42A-85B7B04D12DA}"/>
                </a:ext>
              </a:extLst>
            </p:cNvPr>
            <p:cNvPicPr>
              <a:picLocks noChangeAspect="1"/>
            </p:cNvPicPr>
            <p:nvPr userDrawn="1"/>
          </p:nvPicPr>
          <p:blipFill>
            <a:blip r:embed="rId13"/>
            <a:stretch>
              <a:fillRect/>
            </a:stretch>
          </p:blipFill>
          <p:spPr>
            <a:xfrm>
              <a:off x="522514" y="5849379"/>
              <a:ext cx="2552700" cy="558800"/>
            </a:xfrm>
            <a:prstGeom prst="rect">
              <a:avLst/>
            </a:prstGeom>
          </p:spPr>
        </p:pic>
        <p:cxnSp>
          <p:nvCxnSpPr>
            <p:cNvPr id="9" name="Straight Connector 8">
              <a:extLst>
                <a:ext uri="{FF2B5EF4-FFF2-40B4-BE49-F238E27FC236}">
                  <a16:creationId xmlns:a16="http://schemas.microsoft.com/office/drawing/2014/main" id="{497C7A58-FE63-4240-B686-774D1236D423}"/>
                </a:ext>
              </a:extLst>
            </p:cNvPr>
            <p:cNvCxnSpPr/>
            <p:nvPr userDrawn="1"/>
          </p:nvCxnSpPr>
          <p:spPr>
            <a:xfrm>
              <a:off x="3259394" y="5849379"/>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6831B9-C273-4948-870F-FFA7DA1B8C8D}"/>
                </a:ext>
              </a:extLst>
            </p:cNvPr>
            <p:cNvSpPr txBox="1"/>
            <p:nvPr userDrawn="1"/>
          </p:nvSpPr>
          <p:spPr>
            <a:xfrm>
              <a:off x="3340337" y="5789582"/>
              <a:ext cx="4521250" cy="615554"/>
            </a:xfrm>
            <a:prstGeom prst="rect">
              <a:avLst/>
            </a:prstGeom>
            <a:noFill/>
          </p:spPr>
          <p:txBody>
            <a:bodyPr wrap="square" rtlCol="0">
              <a:spAutoFit/>
            </a:bodyPr>
            <a:lstStyle/>
            <a:p>
              <a:r>
                <a:rPr lang="en-US" sz="900" dirty="0">
                  <a:latin typeface="+mn-lt"/>
                </a:rPr>
                <a:t>Retaining Employment and Talent After Injury/Illness Network</a:t>
              </a:r>
            </a:p>
          </p:txBody>
        </p:sp>
      </p:grpSp>
      <p:sp>
        <p:nvSpPr>
          <p:cNvPr id="12" name="Rectangle 11">
            <a:extLst>
              <a:ext uri="{FF2B5EF4-FFF2-40B4-BE49-F238E27FC236}">
                <a16:creationId xmlns:a16="http://schemas.microsoft.com/office/drawing/2014/main" id="{8B807A7E-A35E-E54D-BCB4-B463032889DD}"/>
              </a:ext>
            </a:extLst>
          </p:cNvPr>
          <p:cNvSpPr/>
          <p:nvPr userDrawn="1"/>
        </p:nvSpPr>
        <p:spPr>
          <a:xfrm>
            <a:off x="8362337" y="6765039"/>
            <a:ext cx="581508" cy="929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a:extLst>
              <a:ext uri="{FF2B5EF4-FFF2-40B4-BE49-F238E27FC236}">
                <a16:creationId xmlns:a16="http://schemas.microsoft.com/office/drawing/2014/main" id="{10AB62D4-0FAD-094B-99F8-58BB88FC5CF9}"/>
              </a:ext>
            </a:extLst>
          </p:cNvPr>
          <p:cNvSpPr txBox="1"/>
          <p:nvPr userDrawn="1"/>
        </p:nvSpPr>
        <p:spPr>
          <a:xfrm>
            <a:off x="8362337" y="6269926"/>
            <a:ext cx="581508" cy="207877"/>
          </a:xfrm>
          <a:prstGeom prst="rect">
            <a:avLst/>
          </a:prstGeom>
          <a:noFill/>
        </p:spPr>
        <p:txBody>
          <a:bodyPr wrap="square" rtlCol="0">
            <a:spAutoFit/>
          </a:bodyPr>
          <a:lstStyle/>
          <a:p>
            <a:pPr algn="ctr"/>
            <a:fld id="{A99BBDAB-5A7E-9140-A08E-AD1068E58EF0}" type="slidenum">
              <a:rPr lang="en-US" sz="751" smtClean="0">
                <a:latin typeface="+mn-lt"/>
              </a:rPr>
              <a:pPr algn="ctr"/>
              <a:t>‹#›</a:t>
            </a:fld>
            <a:endParaRPr lang="en-US" sz="751" dirty="0">
              <a:latin typeface="+mn-lt"/>
            </a:endParaRPr>
          </a:p>
        </p:txBody>
      </p:sp>
    </p:spTree>
    <p:extLst>
      <p:ext uri="{BB962C8B-B14F-4D97-AF65-F5344CB8AC3E}">
        <p14:creationId xmlns:p14="http://schemas.microsoft.com/office/powerpoint/2010/main" val="18455141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685835" rtl="0" eaLnBrk="1" latinLnBrk="0" hangingPunct="1">
        <a:lnSpc>
          <a:spcPct val="90000"/>
        </a:lnSpc>
        <a:spcBef>
          <a:spcPct val="0"/>
        </a:spcBef>
        <a:buNone/>
        <a:defRPr sz="3300" kern="1200">
          <a:solidFill>
            <a:srgbClr val="0D2335"/>
          </a:solidFill>
          <a:latin typeface="+mn-lt"/>
          <a:ea typeface="+mj-ea"/>
          <a:cs typeface="+mj-cs"/>
        </a:defRPr>
      </a:lvl1pPr>
    </p:titleStyle>
    <p:bodyStyle>
      <a:lvl1pPr marL="171458" indent="-171458" algn="l" defTabSz="685835" rtl="0" eaLnBrk="1" latinLnBrk="0" hangingPunct="1">
        <a:lnSpc>
          <a:spcPct val="90000"/>
        </a:lnSpc>
        <a:spcBef>
          <a:spcPts val="751"/>
        </a:spcBef>
        <a:buClr>
          <a:srgbClr val="135280"/>
        </a:buClr>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Clr>
          <a:srgbClr val="135280"/>
        </a:buClr>
        <a:buFont typeface="Courier New" panose="02070309020205020404" pitchFamily="49" charset="0"/>
        <a:buChar char="o"/>
        <a:defRPr sz="1800" kern="1200">
          <a:solidFill>
            <a:schemeClr val="tx1"/>
          </a:solidFill>
          <a:latin typeface="+mn-lt"/>
          <a:ea typeface="+mn-ea"/>
          <a:cs typeface="+mn-cs"/>
        </a:defRPr>
      </a:lvl2pPr>
      <a:lvl3pPr marL="857294" indent="-171458" algn="l" defTabSz="685835" rtl="0" eaLnBrk="1" latinLnBrk="0" hangingPunct="1">
        <a:lnSpc>
          <a:spcPct val="90000"/>
        </a:lnSpc>
        <a:spcBef>
          <a:spcPts val="375"/>
        </a:spcBef>
        <a:buClr>
          <a:srgbClr val="0D2335"/>
        </a:buClr>
        <a:buFont typeface="Wingdings" pitchFamily="2" charset="2"/>
        <a:buChar char="§"/>
        <a:defRPr sz="1500" kern="1200">
          <a:solidFill>
            <a:schemeClr val="tx1"/>
          </a:solidFill>
          <a:latin typeface="+mn-lt"/>
          <a:ea typeface="+mn-ea"/>
          <a:cs typeface="+mn-cs"/>
        </a:defRPr>
      </a:lvl3pPr>
      <a:lvl4pPr marL="1200212"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4pPr>
      <a:lvl5pPr marL="1543129"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5pPr>
      <a:lvl6pPr marL="188604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4"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9"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3" algn="l" defTabSz="685835" rtl="0" eaLnBrk="1" latinLnBrk="0" hangingPunct="1">
        <a:defRPr sz="1350" kern="1200">
          <a:solidFill>
            <a:schemeClr val="tx1"/>
          </a:solidFill>
          <a:latin typeface="+mn-lt"/>
          <a:ea typeface="+mn-ea"/>
          <a:cs typeface="+mn-cs"/>
        </a:defRPr>
      </a:lvl4pPr>
      <a:lvl5pPr marL="1371671" algn="l" defTabSz="685835" rtl="0" eaLnBrk="1" latinLnBrk="0" hangingPunct="1">
        <a:defRPr sz="1350" kern="1200">
          <a:solidFill>
            <a:schemeClr val="tx1"/>
          </a:solidFill>
          <a:latin typeface="+mn-lt"/>
          <a:ea typeface="+mn-ea"/>
          <a:cs typeface="+mn-cs"/>
        </a:defRPr>
      </a:lvl5pPr>
      <a:lvl6pPr marL="1714588" algn="l" defTabSz="685835" rtl="0" eaLnBrk="1" latinLnBrk="0" hangingPunct="1">
        <a:defRPr sz="1350" kern="1200">
          <a:solidFill>
            <a:schemeClr val="tx1"/>
          </a:solidFill>
          <a:latin typeface="+mn-lt"/>
          <a:ea typeface="+mn-ea"/>
          <a:cs typeface="+mn-cs"/>
        </a:defRPr>
      </a:lvl6pPr>
      <a:lvl7pPr marL="2057505" algn="l" defTabSz="685835" rtl="0" eaLnBrk="1" latinLnBrk="0" hangingPunct="1">
        <a:defRPr sz="1350" kern="1200">
          <a:solidFill>
            <a:schemeClr val="tx1"/>
          </a:solidFill>
          <a:latin typeface="+mn-lt"/>
          <a:ea typeface="+mn-ea"/>
          <a:cs typeface="+mn-cs"/>
        </a:defRPr>
      </a:lvl7pPr>
      <a:lvl8pPr marL="2400422" algn="l" defTabSz="685835" rtl="0" eaLnBrk="1" latinLnBrk="0" hangingPunct="1">
        <a:defRPr sz="1350" kern="1200">
          <a:solidFill>
            <a:schemeClr val="tx1"/>
          </a:solidFill>
          <a:latin typeface="+mn-lt"/>
          <a:ea typeface="+mn-ea"/>
          <a:cs typeface="+mn-cs"/>
        </a:defRPr>
      </a:lvl8pPr>
      <a:lvl9pPr marL="2743340"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0306-BEA7-4ABA-B5C6-4335320CC227}"/>
              </a:ext>
            </a:extLst>
          </p:cNvPr>
          <p:cNvSpPr>
            <a:spLocks noGrp="1"/>
          </p:cNvSpPr>
          <p:nvPr>
            <p:ph type="title"/>
          </p:nvPr>
        </p:nvSpPr>
        <p:spPr>
          <a:xfrm>
            <a:off x="285441" y="1709739"/>
            <a:ext cx="8646524" cy="2852737"/>
          </a:xfrm>
        </p:spPr>
        <p:txBody>
          <a:bodyPr/>
          <a:lstStyle/>
          <a:p>
            <a:r>
              <a:rPr lang="en-US" dirty="0"/>
              <a:t>Enhancing SAW/RTW Outcomes through Employer Engagement</a:t>
            </a:r>
          </a:p>
        </p:txBody>
      </p:sp>
      <p:sp>
        <p:nvSpPr>
          <p:cNvPr id="3" name="Text Placeholder 2">
            <a:extLst>
              <a:ext uri="{FF2B5EF4-FFF2-40B4-BE49-F238E27FC236}">
                <a16:creationId xmlns:a16="http://schemas.microsoft.com/office/drawing/2014/main" id="{8347F5F0-1D4D-4192-B453-2676EAE05CB6}"/>
              </a:ext>
            </a:extLst>
          </p:cNvPr>
          <p:cNvSpPr>
            <a:spLocks noGrp="1"/>
          </p:cNvSpPr>
          <p:nvPr>
            <p:ph type="body" idx="1"/>
          </p:nvPr>
        </p:nvSpPr>
        <p:spPr>
          <a:xfrm>
            <a:off x="285441" y="4691270"/>
            <a:ext cx="7886700" cy="834887"/>
          </a:xfrm>
        </p:spPr>
        <p:txBody>
          <a:bodyPr>
            <a:normAutofit/>
          </a:bodyPr>
          <a:lstStyle/>
          <a:p>
            <a:r>
              <a:rPr lang="en-US" sz="2400" dirty="0"/>
              <a:t>August 8, 2019</a:t>
            </a:r>
          </a:p>
        </p:txBody>
      </p:sp>
      <p:sp>
        <p:nvSpPr>
          <p:cNvPr id="4" name="TextBox 3"/>
          <p:cNvSpPr txBox="1"/>
          <p:nvPr/>
        </p:nvSpPr>
        <p:spPr>
          <a:xfrm>
            <a:off x="3727268" y="5701487"/>
            <a:ext cx="4659086" cy="707886"/>
          </a:xfrm>
          <a:prstGeom prst="rect">
            <a:avLst/>
          </a:prstGeom>
          <a:noFill/>
        </p:spPr>
        <p:txBody>
          <a:bodyPr wrap="square" rtlCol="0">
            <a:spAutoFit/>
          </a:bodyPr>
          <a:lstStyle/>
          <a:p>
            <a:r>
              <a:rPr lang="en-US" sz="800" dirty="0"/>
              <a:t>This document was prepared for the U.S. Department of Labor (DOL) Office of Disability Employment Policy </a:t>
            </a:r>
            <a:r>
              <a:rPr lang="en-US" sz="800" dirty="0" smtClean="0"/>
              <a:t>and Retaining </a:t>
            </a:r>
            <a:r>
              <a:rPr lang="en-US" sz="800" dirty="0"/>
              <a:t>Employment and Talent After Injury/Illness Network (RETAIN) state grantees, by the </a:t>
            </a:r>
            <a:r>
              <a:rPr lang="en-US" sz="800" dirty="0" smtClean="0"/>
              <a:t>American Institutes </a:t>
            </a:r>
            <a:r>
              <a:rPr lang="en-US" sz="800" dirty="0"/>
              <a:t>for Research under DOL Contract Number 1605DC-18-F-00429. The views expressed are those of </a:t>
            </a:r>
            <a:r>
              <a:rPr lang="en-US" sz="800" dirty="0" smtClean="0"/>
              <a:t>the authors </a:t>
            </a:r>
            <a:r>
              <a:rPr lang="en-US" sz="800" dirty="0"/>
              <a:t>and should not be attributed to DOL, nor does mention of trade names, commercial products, </a:t>
            </a:r>
            <a:r>
              <a:rPr lang="en-US" sz="800" dirty="0" smtClean="0"/>
              <a:t>or organizations </a:t>
            </a:r>
            <a:r>
              <a:rPr lang="en-US" sz="800" dirty="0"/>
              <a:t>imply endorsement of same by the U.S. Government.</a:t>
            </a:r>
            <a:endParaRPr lang="es-US" sz="800" dirty="0"/>
          </a:p>
        </p:txBody>
      </p:sp>
    </p:spTree>
    <p:extLst>
      <p:ext uri="{BB962C8B-B14F-4D97-AF65-F5344CB8AC3E}">
        <p14:creationId xmlns:p14="http://schemas.microsoft.com/office/powerpoint/2010/main" val="176184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199" y="274320"/>
            <a:ext cx="8229601" cy="1143000"/>
          </a:xfrm>
        </p:spPr>
        <p:txBody>
          <a:bodyPr>
            <a:normAutofit/>
          </a:bodyPr>
          <a:lstStyle/>
          <a:p>
            <a:r>
              <a:rPr lang="en-US" sz="2910" dirty="0"/>
              <a:t>Leadership</a:t>
            </a:r>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417320"/>
            <a:ext cx="8229600" cy="5166360"/>
          </a:xfrm>
        </p:spPr>
        <p:txBody>
          <a:bodyPr/>
          <a:lstStyle/>
          <a:p>
            <a:endParaRPr lang="en-US" b="1" dirty="0"/>
          </a:p>
          <a:p>
            <a:pPr>
              <a:lnSpc>
                <a:spcPct val="80000"/>
              </a:lnSpc>
            </a:pPr>
            <a:r>
              <a:rPr lang="en-US" sz="2400" dirty="0"/>
              <a:t>Do you engage business leadership in SAW/RTW as an employment strategy with an important Return on Investment?  </a:t>
            </a:r>
          </a:p>
          <a:p>
            <a:pPr>
              <a:lnSpc>
                <a:spcPct val="80000"/>
              </a:lnSpc>
            </a:pPr>
            <a:endParaRPr lang="en-US" sz="2400" dirty="0"/>
          </a:p>
          <a:p>
            <a:pPr>
              <a:lnSpc>
                <a:spcPct val="80000"/>
              </a:lnSpc>
            </a:pPr>
            <a:r>
              <a:rPr lang="en-US" sz="2400" dirty="0"/>
              <a:t>Do you engage business leadership in SAW/RTW as a critical element for an effective disability inclusion strategy?</a:t>
            </a:r>
          </a:p>
          <a:p>
            <a:pPr>
              <a:lnSpc>
                <a:spcPct val="80000"/>
              </a:lnSpc>
            </a:pPr>
            <a:endParaRPr lang="en-US" sz="2400" dirty="0"/>
          </a:p>
          <a:p>
            <a:pPr>
              <a:lnSpc>
                <a:spcPct val="80000"/>
              </a:lnSpc>
            </a:pPr>
            <a:r>
              <a:rPr lang="en-US" sz="2400" dirty="0"/>
              <a:t>Do you desire training or resources to support leadership engagement activities?</a:t>
            </a:r>
          </a:p>
        </p:txBody>
      </p:sp>
    </p:spTree>
    <p:extLst>
      <p:ext uri="{BB962C8B-B14F-4D97-AF65-F5344CB8AC3E}">
        <p14:creationId xmlns:p14="http://schemas.microsoft.com/office/powerpoint/2010/main" val="88896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5459B8-C710-43CB-BEC1-695B859EECD8}"/>
              </a:ext>
            </a:extLst>
          </p:cNvPr>
          <p:cNvSpPr>
            <a:spLocks noGrp="1"/>
          </p:cNvSpPr>
          <p:nvPr>
            <p:ph type="title"/>
          </p:nvPr>
        </p:nvSpPr>
        <p:spPr/>
        <p:txBody>
          <a:bodyPr/>
          <a:lstStyle/>
          <a:p>
            <a:pPr algn="ctr"/>
            <a:r>
              <a:rPr lang="en-US" sz="4800" dirty="0"/>
              <a:t>Self-Reflection</a:t>
            </a:r>
            <a:r>
              <a:rPr lang="en-US" sz="3600" dirty="0"/>
              <a:t/>
            </a:r>
            <a:br>
              <a:rPr lang="en-US" sz="3600" dirty="0"/>
            </a:br>
            <a:endParaRPr lang="en-US" sz="3600" dirty="0"/>
          </a:p>
        </p:txBody>
      </p:sp>
    </p:spTree>
    <p:extLst>
      <p:ext uri="{BB962C8B-B14F-4D97-AF65-F5344CB8AC3E}">
        <p14:creationId xmlns:p14="http://schemas.microsoft.com/office/powerpoint/2010/main" val="250338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22F4-CF04-421E-9212-C19A41227D80}"/>
              </a:ext>
            </a:extLst>
          </p:cNvPr>
          <p:cNvSpPr>
            <a:spLocks noGrp="1"/>
          </p:cNvSpPr>
          <p:nvPr>
            <p:ph type="title"/>
          </p:nvPr>
        </p:nvSpPr>
        <p:spPr/>
        <p:txBody>
          <a:bodyPr/>
          <a:lstStyle/>
          <a:p>
            <a:r>
              <a:rPr lang="en-US" dirty="0"/>
              <a:t>Where is my Agency now?</a:t>
            </a:r>
          </a:p>
        </p:txBody>
      </p:sp>
      <p:sp>
        <p:nvSpPr>
          <p:cNvPr id="3" name="Content Placeholder 2">
            <a:extLst>
              <a:ext uri="{FF2B5EF4-FFF2-40B4-BE49-F238E27FC236}">
                <a16:creationId xmlns:a16="http://schemas.microsoft.com/office/drawing/2014/main" id="{4A8DA7FB-96EC-44D4-8E9F-B6FFC5406225}"/>
              </a:ext>
            </a:extLst>
          </p:cNvPr>
          <p:cNvSpPr>
            <a:spLocks noGrp="1"/>
          </p:cNvSpPr>
          <p:nvPr>
            <p:ph sz="quarter" idx="10"/>
          </p:nvPr>
        </p:nvSpPr>
        <p:spPr>
          <a:xfrm>
            <a:off x="457200" y="1417320"/>
            <a:ext cx="8229600" cy="4937760"/>
          </a:xfrm>
        </p:spPr>
        <p:txBody>
          <a:bodyPr>
            <a:normAutofit fontScale="92500" lnSpcReduction="10000"/>
          </a:bodyPr>
          <a:lstStyle/>
          <a:p>
            <a:r>
              <a:rPr lang="en-US" dirty="0">
                <a:solidFill>
                  <a:schemeClr val="tx1">
                    <a:lumMod val="50000"/>
                  </a:schemeClr>
                </a:solidFill>
              </a:rPr>
              <a:t>Consider your agency’s knowledge, experience, and level of success in </a:t>
            </a:r>
            <a:r>
              <a:rPr lang="en-US" b="1" dirty="0">
                <a:solidFill>
                  <a:schemeClr val="tx1">
                    <a:lumMod val="50000"/>
                  </a:schemeClr>
                </a:solidFill>
              </a:rPr>
              <a:t>engaging employers </a:t>
            </a:r>
            <a:r>
              <a:rPr lang="en-US" dirty="0">
                <a:solidFill>
                  <a:schemeClr val="tx1">
                    <a:lumMod val="50000"/>
                  </a:schemeClr>
                </a:solidFill>
              </a:rPr>
              <a:t>in RETAIN SAW/RTW.</a:t>
            </a:r>
          </a:p>
          <a:p>
            <a:endParaRPr lang="en-US" dirty="0"/>
          </a:p>
          <a:p>
            <a:r>
              <a:rPr lang="en-US" b="1" dirty="0">
                <a:solidFill>
                  <a:schemeClr val="tx1">
                    <a:lumMod val="50000"/>
                  </a:schemeClr>
                </a:solidFill>
              </a:rPr>
              <a:t>How would you describe your progress thus far?</a:t>
            </a:r>
          </a:p>
          <a:p>
            <a:endParaRPr lang="en-US" sz="1200" dirty="0"/>
          </a:p>
          <a:p>
            <a:pPr marL="514350" indent="-514350">
              <a:lnSpc>
                <a:spcPct val="110000"/>
              </a:lnSpc>
              <a:buFont typeface="Wingdings" panose="05000000000000000000" pitchFamily="2" charset="2"/>
              <a:buChar char="q"/>
            </a:pPr>
            <a:r>
              <a:rPr lang="en-US" b="1" dirty="0">
                <a:solidFill>
                  <a:srgbClr val="002060"/>
                </a:solidFill>
              </a:rPr>
              <a:t>Developing:</a:t>
            </a:r>
            <a:r>
              <a:rPr lang="en-US" dirty="0">
                <a:solidFill>
                  <a:srgbClr val="002060"/>
                </a:solidFill>
              </a:rPr>
              <a:t> </a:t>
            </a:r>
            <a:r>
              <a:rPr lang="en-US" dirty="0"/>
              <a:t>currently identifying and refining strategies and effective practices</a:t>
            </a:r>
          </a:p>
          <a:p>
            <a:pPr marL="514350" indent="-514350">
              <a:lnSpc>
                <a:spcPct val="110000"/>
              </a:lnSpc>
              <a:buFont typeface="Wingdings" panose="05000000000000000000" pitchFamily="2" charset="2"/>
              <a:buChar char="q"/>
            </a:pPr>
            <a:r>
              <a:rPr lang="en-US" b="1" dirty="0">
                <a:solidFill>
                  <a:srgbClr val="002060"/>
                </a:solidFill>
              </a:rPr>
              <a:t>Intermediate:</a:t>
            </a:r>
            <a:r>
              <a:rPr lang="en-US" dirty="0">
                <a:solidFill>
                  <a:srgbClr val="002060"/>
                </a:solidFill>
              </a:rPr>
              <a:t> </a:t>
            </a:r>
            <a:r>
              <a:rPr lang="en-US" dirty="0"/>
              <a:t> identified and implementing strategies and effective practices, but seeking to make adjustments and exploring innovative ways to improve</a:t>
            </a:r>
          </a:p>
          <a:p>
            <a:pPr marL="514350" indent="-514350">
              <a:lnSpc>
                <a:spcPct val="110000"/>
              </a:lnSpc>
              <a:buFont typeface="Wingdings" panose="05000000000000000000" pitchFamily="2" charset="2"/>
              <a:buChar char="q"/>
            </a:pPr>
            <a:r>
              <a:rPr lang="en-US" b="1" dirty="0">
                <a:solidFill>
                  <a:srgbClr val="002060"/>
                </a:solidFill>
              </a:rPr>
              <a:t>Advanced:</a:t>
            </a:r>
            <a:r>
              <a:rPr lang="en-US" dirty="0">
                <a:solidFill>
                  <a:srgbClr val="002060"/>
                </a:solidFill>
              </a:rPr>
              <a:t> </a:t>
            </a:r>
            <a:r>
              <a:rPr lang="en-US" dirty="0"/>
              <a:t>implementing strategies and effective practices with evidence of success</a:t>
            </a:r>
          </a:p>
        </p:txBody>
      </p:sp>
    </p:spTree>
    <p:extLst>
      <p:ext uri="{BB962C8B-B14F-4D97-AF65-F5344CB8AC3E}">
        <p14:creationId xmlns:p14="http://schemas.microsoft.com/office/powerpoint/2010/main" val="217193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5208998" y="274320"/>
            <a:ext cx="3477802" cy="1143000"/>
          </a:xfrm>
        </p:spPr>
        <p:txBody>
          <a:bodyPr/>
          <a:lstStyle/>
          <a:p>
            <a:r>
              <a:rPr lang="en-US" dirty="0">
                <a:solidFill>
                  <a:schemeClr val="bg1"/>
                </a:solidFill>
              </a:rPr>
              <a:t>Key Takeaways</a:t>
            </a: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628650" y="1525906"/>
            <a:ext cx="7886700" cy="5057774"/>
          </a:xfrm>
        </p:spPr>
        <p:txBody>
          <a:bodyPr>
            <a:noAutofit/>
          </a:bodyPr>
          <a:lstStyle/>
          <a:p>
            <a:endParaRPr lang="en-US" sz="1400" dirty="0"/>
          </a:p>
          <a:p>
            <a:pPr marL="171450" indent="-171450">
              <a:buFont typeface="Arial" panose="020B0604020202020204" pitchFamily="34" charset="0"/>
              <a:buChar char="•"/>
            </a:pPr>
            <a:endParaRPr lang="en-US" sz="1400" dirty="0"/>
          </a:p>
          <a:p>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endParaRPr lang="en-US" sz="1400" dirty="0"/>
          </a:p>
        </p:txBody>
      </p:sp>
      <p:sp>
        <p:nvSpPr>
          <p:cNvPr id="5" name="Rectangle 4">
            <a:extLst>
              <a:ext uri="{FF2B5EF4-FFF2-40B4-BE49-F238E27FC236}">
                <a16:creationId xmlns:a16="http://schemas.microsoft.com/office/drawing/2014/main" id="{FA45B2FE-F826-4F28-9A45-2EBF93F8F2D6}"/>
              </a:ext>
            </a:extLst>
          </p:cNvPr>
          <p:cNvSpPr/>
          <p:nvPr/>
        </p:nvSpPr>
        <p:spPr>
          <a:xfrm>
            <a:off x="5061753" y="1417320"/>
            <a:ext cx="3772291" cy="3416320"/>
          </a:xfrm>
          <a:prstGeom prst="rect">
            <a:avLst/>
          </a:prstGeom>
        </p:spPr>
        <p:txBody>
          <a:bodyPr wrap="square">
            <a:spAutoFit/>
          </a:bodyPr>
          <a:lstStyle/>
          <a:p>
            <a:r>
              <a:rPr lang="en-US" sz="2400" dirty="0">
                <a:solidFill>
                  <a:schemeClr val="bg1"/>
                </a:solidFill>
              </a:rPr>
              <a:t>Share a key takeaway from today’s discussion.</a:t>
            </a:r>
          </a:p>
          <a:p>
            <a:endParaRPr lang="en-US" sz="2400" dirty="0">
              <a:solidFill>
                <a:schemeClr val="bg1"/>
              </a:solidFill>
            </a:endParaRPr>
          </a:p>
          <a:p>
            <a:r>
              <a:rPr lang="en-US" sz="2400" dirty="0">
                <a:solidFill>
                  <a:schemeClr val="bg1"/>
                </a:solidFill>
              </a:rPr>
              <a:t>What are the next steps you will take?</a:t>
            </a:r>
          </a:p>
          <a:p>
            <a:endParaRPr lang="en-US" sz="2400" dirty="0">
              <a:solidFill>
                <a:schemeClr val="bg1"/>
              </a:solidFill>
            </a:endParaRPr>
          </a:p>
          <a:p>
            <a:r>
              <a:rPr lang="en-US" sz="2400" dirty="0">
                <a:solidFill>
                  <a:schemeClr val="bg1"/>
                </a:solidFill>
              </a:rPr>
              <a:t>Any remaining questions or needs that you would like follow-up on?</a:t>
            </a:r>
          </a:p>
        </p:txBody>
      </p:sp>
      <p:pic>
        <p:nvPicPr>
          <p:cNvPr id="6" name="Picture 5">
            <a:extLst>
              <a:ext uri="{FF2B5EF4-FFF2-40B4-BE49-F238E27FC236}">
                <a16:creationId xmlns:a16="http://schemas.microsoft.com/office/drawing/2014/main" id="{28F3C5D4-8699-4B7B-B31D-03A1D51D8EE6}"/>
              </a:ext>
            </a:extLst>
          </p:cNvPr>
          <p:cNvPicPr>
            <a:picLocks noChangeAspect="1"/>
          </p:cNvPicPr>
          <p:nvPr/>
        </p:nvPicPr>
        <p:blipFill>
          <a:blip r:embed="rId3"/>
          <a:stretch>
            <a:fillRect/>
          </a:stretch>
        </p:blipFill>
        <p:spPr>
          <a:xfrm>
            <a:off x="0" y="20035"/>
            <a:ext cx="4285859" cy="6767147"/>
          </a:xfrm>
          <a:prstGeom prst="rect">
            <a:avLst/>
          </a:prstGeom>
        </p:spPr>
      </p:pic>
    </p:spTree>
    <p:extLst>
      <p:ext uri="{BB962C8B-B14F-4D97-AF65-F5344CB8AC3E}">
        <p14:creationId xmlns:p14="http://schemas.microsoft.com/office/powerpoint/2010/main" val="350249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82C2-2263-4EB5-B064-D57B453C9B8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EE179AC-E6E0-43F7-873D-EB1E4D2E21FB}"/>
              </a:ext>
            </a:extLst>
          </p:cNvPr>
          <p:cNvSpPr>
            <a:spLocks noGrp="1"/>
          </p:cNvSpPr>
          <p:nvPr>
            <p:ph sz="quarter" idx="10"/>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Participants are engaging with employers who want more resources and tools on communications and outreach, direct engagement, roadmap templates, and a readiness tool.</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RETAIN TA will develop a list of resources that can be used to address some of the concerns shared by CoP participants.</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 resources and slide deck from the presentation will be posted to the online community.</a:t>
            </a:r>
          </a:p>
          <a:p>
            <a:endParaRPr lang="en-US" dirty="0"/>
          </a:p>
        </p:txBody>
      </p:sp>
    </p:spTree>
    <p:extLst>
      <p:ext uri="{BB962C8B-B14F-4D97-AF65-F5344CB8AC3E}">
        <p14:creationId xmlns:p14="http://schemas.microsoft.com/office/powerpoint/2010/main" val="339358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810-BD7D-4794-AA24-34AFEE0209A5}"/>
              </a:ext>
            </a:extLst>
          </p:cNvPr>
          <p:cNvSpPr>
            <a:spLocks noGrp="1"/>
          </p:cNvSpPr>
          <p:nvPr>
            <p:ph type="title"/>
          </p:nvPr>
        </p:nvSpPr>
        <p:spPr/>
        <p:txBody>
          <a:bodyPr>
            <a:normAutofit/>
          </a:bodyPr>
          <a:lstStyle/>
          <a:p>
            <a:r>
              <a:rPr lang="en-US" sz="2800" dirty="0"/>
              <a:t>Welcome and Introductions</a:t>
            </a:r>
          </a:p>
        </p:txBody>
      </p:sp>
      <p:sp>
        <p:nvSpPr>
          <p:cNvPr id="3" name="Content Placeholder 2">
            <a:extLst>
              <a:ext uri="{FF2B5EF4-FFF2-40B4-BE49-F238E27FC236}">
                <a16:creationId xmlns:a16="http://schemas.microsoft.com/office/drawing/2014/main" id="{16A8A9CD-FE9F-4F14-95F9-EA4DE499BE38}"/>
              </a:ext>
            </a:extLst>
          </p:cNvPr>
          <p:cNvSpPr>
            <a:spLocks noGrp="1"/>
          </p:cNvSpPr>
          <p:nvPr>
            <p:ph idx="1"/>
          </p:nvPr>
        </p:nvSpPr>
        <p:spPr/>
        <p:txBody>
          <a:bodyPr/>
          <a:lstStyle/>
          <a:p>
            <a:endParaRPr lang="en-US" dirty="0"/>
          </a:p>
          <a:p>
            <a:r>
              <a:rPr lang="en-US" b="1" dirty="0"/>
              <a:t>Please state</a:t>
            </a:r>
          </a:p>
          <a:p>
            <a:r>
              <a:rPr lang="en-US" dirty="0"/>
              <a:t>Your Name:</a:t>
            </a:r>
          </a:p>
          <a:p>
            <a:r>
              <a:rPr lang="en-US" dirty="0"/>
              <a:t>Your State:</a:t>
            </a:r>
          </a:p>
          <a:p>
            <a:r>
              <a:rPr lang="en-US" dirty="0"/>
              <a:t>Role:</a:t>
            </a:r>
          </a:p>
          <a:p>
            <a:r>
              <a:rPr lang="en-US" dirty="0"/>
              <a:t>Share one key area of interest to you regarding employer engagement?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2045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22B5AC-4423-4EB8-9F56-5A733A5B5B7A}"/>
              </a:ext>
            </a:extLst>
          </p:cNvPr>
          <p:cNvSpPr/>
          <p:nvPr/>
        </p:nvSpPr>
        <p:spPr>
          <a:xfrm>
            <a:off x="71919" y="1185314"/>
            <a:ext cx="9000162" cy="2134430"/>
          </a:xfrm>
          <a:prstGeom prst="rect">
            <a:avLst/>
          </a:prstGeom>
        </p:spPr>
        <p:txBody>
          <a:bodyPr wrap="square">
            <a:spAutoFit/>
          </a:bodyPr>
          <a:lstStyle/>
          <a:p>
            <a:pPr algn="ctr"/>
            <a:r>
              <a:rPr lang="en-US" sz="3100" i="1" dirty="0">
                <a:solidFill>
                  <a:prstClr val="white"/>
                </a:solidFill>
                <a:ea typeface="+mj-ea"/>
                <a:cs typeface="+mj-cs"/>
              </a:rPr>
              <a:t>“</a:t>
            </a:r>
            <a:r>
              <a:rPr lang="en-US" sz="2800" i="1" dirty="0">
                <a:solidFill>
                  <a:prstClr val="white"/>
                </a:solidFill>
                <a:ea typeface="+mj-ea"/>
                <a:cs typeface="+mj-cs"/>
              </a:rPr>
              <a:t>Communities of practice are groups of people </a:t>
            </a:r>
          </a:p>
          <a:p>
            <a:pPr algn="ctr"/>
            <a:r>
              <a:rPr lang="en-US" sz="2800" i="1" dirty="0">
                <a:solidFill>
                  <a:prstClr val="white"/>
                </a:solidFill>
                <a:ea typeface="+mj-ea"/>
                <a:cs typeface="+mj-cs"/>
              </a:rPr>
              <a:t>who share a common interest, concern or a passion </a:t>
            </a:r>
          </a:p>
          <a:p>
            <a:pPr algn="ctr"/>
            <a:r>
              <a:rPr lang="en-US" sz="2800" i="1" dirty="0">
                <a:solidFill>
                  <a:prstClr val="white"/>
                </a:solidFill>
                <a:ea typeface="+mj-ea"/>
                <a:cs typeface="+mj-cs"/>
              </a:rPr>
              <a:t>for something they do and</a:t>
            </a:r>
          </a:p>
          <a:p>
            <a:pPr algn="ctr"/>
            <a:r>
              <a:rPr lang="en-US" sz="2800" i="1" dirty="0">
                <a:solidFill>
                  <a:prstClr val="white"/>
                </a:solidFill>
                <a:ea typeface="+mj-ea"/>
                <a:cs typeface="+mj-cs"/>
              </a:rPr>
              <a:t>learn how to do it better as they interact regularly.” </a:t>
            </a:r>
            <a:r>
              <a:rPr lang="en-US" sz="4501" dirty="0">
                <a:solidFill>
                  <a:prstClr val="white"/>
                </a:solidFill>
                <a:ea typeface="+mj-ea"/>
                <a:cs typeface="+mj-cs"/>
              </a:rPr>
              <a:t/>
            </a:r>
            <a:br>
              <a:rPr lang="en-US" sz="4501" dirty="0">
                <a:solidFill>
                  <a:prstClr val="white"/>
                </a:solidFill>
                <a:ea typeface="+mj-ea"/>
                <a:cs typeface="+mj-cs"/>
              </a:rPr>
            </a:br>
            <a:endParaRPr lang="en-US" dirty="0"/>
          </a:p>
        </p:txBody>
      </p:sp>
      <p:sp>
        <p:nvSpPr>
          <p:cNvPr id="5" name="Rectangle 4">
            <a:extLst>
              <a:ext uri="{FF2B5EF4-FFF2-40B4-BE49-F238E27FC236}">
                <a16:creationId xmlns:a16="http://schemas.microsoft.com/office/drawing/2014/main" id="{AE775845-F424-41CE-9067-3812D8E71A77}"/>
              </a:ext>
            </a:extLst>
          </p:cNvPr>
          <p:cNvSpPr/>
          <p:nvPr/>
        </p:nvSpPr>
        <p:spPr>
          <a:xfrm>
            <a:off x="2504661" y="3137386"/>
            <a:ext cx="6109252" cy="364715"/>
          </a:xfrm>
          <a:prstGeom prst="rect">
            <a:avLst/>
          </a:prstGeom>
        </p:spPr>
        <p:txBody>
          <a:bodyPr wrap="square">
            <a:spAutoFit/>
          </a:bodyPr>
          <a:lstStyle/>
          <a:p>
            <a:r>
              <a:rPr lang="en-US" dirty="0">
                <a:solidFill>
                  <a:schemeClr val="bg1"/>
                </a:solidFill>
                <a:sym typeface="Symbol" panose="05050102010706020507" pitchFamily="18" charset="2"/>
              </a:rPr>
              <a:t> </a:t>
            </a:r>
            <a:r>
              <a:rPr lang="en-US" dirty="0">
                <a:solidFill>
                  <a:schemeClr val="bg1"/>
                </a:solidFill>
              </a:rPr>
              <a:t>adapted from Etienne and Beverly Wenger-Trayner, 2015[1]</a:t>
            </a:r>
          </a:p>
        </p:txBody>
      </p:sp>
      <p:sp>
        <p:nvSpPr>
          <p:cNvPr id="6" name="Rectangle 5">
            <a:extLst>
              <a:ext uri="{FF2B5EF4-FFF2-40B4-BE49-F238E27FC236}">
                <a16:creationId xmlns:a16="http://schemas.microsoft.com/office/drawing/2014/main" id="{663BC8FD-2FE3-4738-AA8C-2C823D11C15F}"/>
              </a:ext>
            </a:extLst>
          </p:cNvPr>
          <p:cNvSpPr/>
          <p:nvPr/>
        </p:nvSpPr>
        <p:spPr>
          <a:xfrm>
            <a:off x="513708" y="4446202"/>
            <a:ext cx="7947060" cy="480131"/>
          </a:xfrm>
          <a:prstGeom prst="rect">
            <a:avLst/>
          </a:prstGeom>
        </p:spPr>
        <p:txBody>
          <a:bodyPr wrap="square">
            <a:spAutoFit/>
          </a:bodyPr>
          <a:lstStyle/>
          <a:p>
            <a:pPr marL="292100" lvl="0" indent="-292100" defTabSz="685835">
              <a:lnSpc>
                <a:spcPct val="90000"/>
              </a:lnSpc>
              <a:spcBef>
                <a:spcPts val="751"/>
              </a:spcBef>
              <a:buClr>
                <a:srgbClr val="135280"/>
              </a:buClr>
            </a:pPr>
            <a:r>
              <a:rPr lang="en-US" sz="1400" baseline="30000" dirty="0">
                <a:solidFill>
                  <a:prstClr val="white"/>
                </a:solidFill>
              </a:rPr>
              <a:t>1</a:t>
            </a:r>
            <a:r>
              <a:rPr lang="en-US" sz="1400" dirty="0">
                <a:solidFill>
                  <a:prstClr val="white"/>
                </a:solidFill>
              </a:rPr>
              <a:t>Wenger, E and Trayner, B. (2015). Introduction to communities of practice: A brief overview of the concept and its uses. Retrieved from https://wenger-trayner.com/introduction-to-communities-of-practice/</a:t>
            </a:r>
          </a:p>
        </p:txBody>
      </p:sp>
    </p:spTree>
    <p:extLst>
      <p:ext uri="{BB962C8B-B14F-4D97-AF65-F5344CB8AC3E}">
        <p14:creationId xmlns:p14="http://schemas.microsoft.com/office/powerpoint/2010/main" val="120060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8105EB-F140-4CEC-91D9-4127BA8136BF}"/>
              </a:ext>
            </a:extLst>
          </p:cNvPr>
          <p:cNvSpPr>
            <a:spLocks noGrp="1"/>
          </p:cNvSpPr>
          <p:nvPr>
            <p:ph type="title"/>
          </p:nvPr>
        </p:nvSpPr>
        <p:spPr/>
        <p:txBody>
          <a:bodyPr/>
          <a:lstStyle/>
          <a:p>
            <a:r>
              <a:rPr lang="en-US" dirty="0"/>
              <a:t>Retain Community of Practice Objectives</a:t>
            </a:r>
          </a:p>
        </p:txBody>
      </p:sp>
      <p:sp>
        <p:nvSpPr>
          <p:cNvPr id="15" name="TextBox 14">
            <a:extLst>
              <a:ext uri="{FF2B5EF4-FFF2-40B4-BE49-F238E27FC236}">
                <a16:creationId xmlns:a16="http://schemas.microsoft.com/office/drawing/2014/main" id="{9DC1CFEF-5BF0-4355-831B-EA0222BE182E}"/>
              </a:ext>
            </a:extLst>
          </p:cNvPr>
          <p:cNvSpPr txBox="1"/>
          <p:nvPr/>
        </p:nvSpPr>
        <p:spPr>
          <a:xfrm>
            <a:off x="457200" y="1259147"/>
            <a:ext cx="8405445" cy="5324535"/>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t>Build a shared understanding of requirements, national context, and common challenges</a:t>
            </a:r>
            <a:r>
              <a:rPr lang="en-US" sz="2000" dirty="0"/>
              <a:t> related to implementation of RETAIN Initiative.</a:t>
            </a:r>
          </a:p>
          <a:p>
            <a:pPr lvl="0"/>
            <a:endParaRPr lang="en-US" sz="2000" dirty="0"/>
          </a:p>
          <a:p>
            <a:pPr marL="285750" lvl="0" indent="-285750">
              <a:buFont typeface="Arial" panose="020B0604020202020204" pitchFamily="34" charset="0"/>
              <a:buChar char="•"/>
            </a:pPr>
            <a:r>
              <a:rPr lang="en-US" sz="2000" b="1" dirty="0"/>
              <a:t>Identify promising practices, innovative solutions, and tools and resources</a:t>
            </a:r>
            <a:r>
              <a:rPr lang="en-US" sz="2000" dirty="0"/>
              <a:t> from peer states and technical assistance providers to support States in implementation of RETAIN Stay at Work and Return to Work objectives.</a:t>
            </a:r>
          </a:p>
          <a:p>
            <a:pPr lvl="0"/>
            <a:endParaRPr lang="en-US" sz="2000" dirty="0"/>
          </a:p>
          <a:p>
            <a:pPr marL="285750" indent="-285750">
              <a:buFont typeface="Arial" panose="020B0604020202020204" pitchFamily="34" charset="0"/>
              <a:buChar char="•"/>
            </a:pPr>
            <a:r>
              <a:rPr lang="en-US" sz="2000" b="1" dirty="0"/>
              <a:t>Support states in defining specific action steps </a:t>
            </a:r>
            <a:r>
              <a:rPr lang="en-US" sz="2000" dirty="0"/>
              <a:t>to address challenges and needs discussed during the CoP sessions.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Develop peer to peer networking, support and inform RETAIN TA </a:t>
            </a:r>
            <a:r>
              <a:rPr lang="en-US" sz="2000" dirty="0"/>
              <a:t>activities and resource development.</a:t>
            </a:r>
          </a:p>
          <a:p>
            <a:endParaRPr lang="en-US" sz="2000" dirty="0"/>
          </a:p>
          <a:p>
            <a:endParaRPr lang="en-US" sz="2000" strike="sngStrike" dirty="0"/>
          </a:p>
          <a:p>
            <a:endParaRPr lang="en-US" sz="2000" strike="sngStrike" dirty="0"/>
          </a:p>
        </p:txBody>
      </p:sp>
    </p:spTree>
    <p:extLst>
      <p:ext uri="{BB962C8B-B14F-4D97-AF65-F5344CB8AC3E}">
        <p14:creationId xmlns:p14="http://schemas.microsoft.com/office/powerpoint/2010/main" val="332846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04DA-9242-4F64-B117-30EDB82B85F7}"/>
              </a:ext>
            </a:extLst>
          </p:cNvPr>
          <p:cNvSpPr>
            <a:spLocks noGrp="1"/>
          </p:cNvSpPr>
          <p:nvPr>
            <p:ph type="title"/>
          </p:nvPr>
        </p:nvSpPr>
        <p:spPr/>
        <p:txBody>
          <a:bodyPr>
            <a:normAutofit/>
          </a:bodyPr>
          <a:lstStyle/>
          <a:p>
            <a:r>
              <a:rPr lang="en-US" dirty="0"/>
              <a:t>Community of Practice Agenda</a:t>
            </a:r>
          </a:p>
        </p:txBody>
      </p:sp>
      <p:sp>
        <p:nvSpPr>
          <p:cNvPr id="4" name="Text Placeholder 3">
            <a:extLst>
              <a:ext uri="{FF2B5EF4-FFF2-40B4-BE49-F238E27FC236}">
                <a16:creationId xmlns:a16="http://schemas.microsoft.com/office/drawing/2014/main" id="{90B8DE58-1411-4302-A8C4-88B2EA487FE6}"/>
              </a:ext>
            </a:extLst>
          </p:cNvPr>
          <p:cNvSpPr>
            <a:spLocks noGrp="1"/>
          </p:cNvSpPr>
          <p:nvPr>
            <p:ph type="body" sz="quarter" idx="11"/>
          </p:nvPr>
        </p:nvSpPr>
        <p:spPr/>
        <p:txBody>
          <a:bodyPr/>
          <a:lstStyle/>
          <a:p>
            <a:r>
              <a:rPr lang="en-US" sz="2400" dirty="0"/>
              <a:t>Self-reflection: Where is my agency now?</a:t>
            </a:r>
          </a:p>
        </p:txBody>
      </p:sp>
      <p:sp>
        <p:nvSpPr>
          <p:cNvPr id="5" name="Text Placeholder 4">
            <a:extLst>
              <a:ext uri="{FF2B5EF4-FFF2-40B4-BE49-F238E27FC236}">
                <a16:creationId xmlns:a16="http://schemas.microsoft.com/office/drawing/2014/main" id="{C7878A25-CD31-4978-8953-AC7DC145833C}"/>
              </a:ext>
            </a:extLst>
          </p:cNvPr>
          <p:cNvSpPr>
            <a:spLocks noGrp="1"/>
          </p:cNvSpPr>
          <p:nvPr>
            <p:ph type="body" sz="quarter" idx="12"/>
          </p:nvPr>
        </p:nvSpPr>
        <p:spPr/>
        <p:txBody>
          <a:bodyPr/>
          <a:lstStyle/>
          <a:p>
            <a:r>
              <a:rPr lang="en-US" sz="2400" dirty="0"/>
              <a:t>State sharing: Implementation questions</a:t>
            </a:r>
          </a:p>
        </p:txBody>
      </p:sp>
      <p:sp>
        <p:nvSpPr>
          <p:cNvPr id="6" name="Text Placeholder 5">
            <a:extLst>
              <a:ext uri="{FF2B5EF4-FFF2-40B4-BE49-F238E27FC236}">
                <a16:creationId xmlns:a16="http://schemas.microsoft.com/office/drawing/2014/main" id="{25D94C68-80F7-4831-ACE6-2D892FDFB92B}"/>
              </a:ext>
            </a:extLst>
          </p:cNvPr>
          <p:cNvSpPr>
            <a:spLocks noGrp="1"/>
          </p:cNvSpPr>
          <p:nvPr>
            <p:ph type="body" sz="quarter" idx="13"/>
          </p:nvPr>
        </p:nvSpPr>
        <p:spPr>
          <a:xfrm>
            <a:off x="1176792" y="4258799"/>
            <a:ext cx="7510008" cy="655638"/>
          </a:xfrm>
        </p:spPr>
        <p:txBody>
          <a:bodyPr/>
          <a:lstStyle/>
          <a:p>
            <a:r>
              <a:rPr lang="en-US" sz="2400" dirty="0"/>
              <a:t>Resource sharing</a:t>
            </a:r>
          </a:p>
        </p:txBody>
      </p:sp>
      <p:sp>
        <p:nvSpPr>
          <p:cNvPr id="7" name="Text Placeholder 6">
            <a:extLst>
              <a:ext uri="{FF2B5EF4-FFF2-40B4-BE49-F238E27FC236}">
                <a16:creationId xmlns:a16="http://schemas.microsoft.com/office/drawing/2014/main" id="{B081F3DB-FAB6-41A7-B018-7006978AFB25}"/>
              </a:ext>
            </a:extLst>
          </p:cNvPr>
          <p:cNvSpPr>
            <a:spLocks noGrp="1"/>
          </p:cNvSpPr>
          <p:nvPr>
            <p:ph type="body" sz="quarter" idx="14"/>
          </p:nvPr>
        </p:nvSpPr>
        <p:spPr>
          <a:xfrm>
            <a:off x="1176792" y="5329315"/>
            <a:ext cx="7510008" cy="655638"/>
          </a:xfrm>
        </p:spPr>
        <p:txBody>
          <a:bodyPr/>
          <a:lstStyle/>
          <a:p>
            <a:r>
              <a:rPr lang="en-US" sz="2400" dirty="0"/>
              <a:t>Debrief and next steps</a:t>
            </a:r>
          </a:p>
          <a:p>
            <a:endParaRPr lang="en-US" sz="2400" dirty="0"/>
          </a:p>
        </p:txBody>
      </p:sp>
      <p:sp>
        <p:nvSpPr>
          <p:cNvPr id="9" name="Text Placeholder 8">
            <a:extLst>
              <a:ext uri="{FF2B5EF4-FFF2-40B4-BE49-F238E27FC236}">
                <a16:creationId xmlns:a16="http://schemas.microsoft.com/office/drawing/2014/main" id="{AD0351F2-6263-43FC-9DB4-4943AAD32A78}"/>
              </a:ext>
            </a:extLst>
          </p:cNvPr>
          <p:cNvSpPr>
            <a:spLocks noGrp="1"/>
          </p:cNvSpPr>
          <p:nvPr>
            <p:ph type="body" sz="quarter" idx="10"/>
          </p:nvPr>
        </p:nvSpPr>
        <p:spPr/>
        <p:txBody>
          <a:bodyPr/>
          <a:lstStyle/>
          <a:p>
            <a:r>
              <a:rPr lang="en-US" dirty="0"/>
              <a:t>Focus Questions </a:t>
            </a:r>
          </a:p>
        </p:txBody>
      </p:sp>
    </p:spTree>
    <p:extLst>
      <p:ext uri="{BB962C8B-B14F-4D97-AF65-F5344CB8AC3E}">
        <p14:creationId xmlns:p14="http://schemas.microsoft.com/office/powerpoint/2010/main" val="418081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6346617" y="3745954"/>
            <a:ext cx="1765300" cy="369887"/>
          </a:xfrm>
        </p:spPr>
        <p:txBody>
          <a:bodyPr/>
          <a:lstStyle/>
          <a:p>
            <a:r>
              <a:rPr lang="en-US" dirty="0"/>
              <a:t>Derek Shields</a:t>
            </a:r>
          </a:p>
        </p:txBody>
      </p:sp>
      <p:sp>
        <p:nvSpPr>
          <p:cNvPr id="7" name="Text Placeholder 6"/>
          <p:cNvSpPr>
            <a:spLocks noGrp="1"/>
          </p:cNvSpPr>
          <p:nvPr>
            <p:ph type="body" sz="quarter" idx="24"/>
          </p:nvPr>
        </p:nvSpPr>
        <p:spPr>
          <a:xfrm>
            <a:off x="785973" y="1417320"/>
            <a:ext cx="3786027" cy="4657269"/>
          </a:xfrm>
        </p:spPr>
        <p:txBody>
          <a:bodyPr/>
          <a:lstStyle/>
          <a:p>
            <a:pPr algn="l"/>
            <a:r>
              <a:rPr lang="en-US" dirty="0"/>
              <a:t>Derek has worked with federal and state governments and businesses on disability inclusion strategies throughout the employment lifecycle including global accommodations programs, wounded warrior transition services, and vocational and rehabilitation projects for Social Security beneficiaries and veterans. Currently serves as:  </a:t>
            </a:r>
          </a:p>
          <a:p>
            <a:pPr marL="285750" indent="-285750" algn="l">
              <a:buFont typeface="Arial" panose="020B0604020202020204" pitchFamily="34" charset="0"/>
              <a:buChar char="•"/>
            </a:pPr>
            <a:r>
              <a:rPr lang="en-US" dirty="0"/>
              <a:t>Director of the National Disability Mentoring Coalition </a:t>
            </a:r>
          </a:p>
          <a:p>
            <a:pPr marL="285750" indent="-285750" algn="l">
              <a:buFont typeface="Arial" panose="020B0604020202020204" pitchFamily="34" charset="0"/>
              <a:buChar char="•"/>
            </a:pPr>
            <a:r>
              <a:rPr lang="en-US" dirty="0"/>
              <a:t>Trainer and consultant for the Employer Assistance and Resource Network on Disability Inclusion (EARN)</a:t>
            </a:r>
          </a:p>
        </p:txBody>
      </p:sp>
      <p:sp>
        <p:nvSpPr>
          <p:cNvPr id="14" name="Title 13"/>
          <p:cNvSpPr>
            <a:spLocks noGrp="1"/>
          </p:cNvSpPr>
          <p:nvPr>
            <p:ph type="title"/>
          </p:nvPr>
        </p:nvSpPr>
        <p:spPr/>
        <p:txBody>
          <a:bodyPr/>
          <a:lstStyle/>
          <a:p>
            <a:r>
              <a:rPr lang="en-US" dirty="0"/>
              <a:t>   Meet Derek Shields</a:t>
            </a:r>
          </a:p>
        </p:txBody>
      </p:sp>
      <p:pic>
        <p:nvPicPr>
          <p:cNvPr id="3" name="Picture Placeholder 2" descr="A person wearing a suit and tie smiling at the camera&#10;&#10;Description automatically generated">
            <a:extLst>
              <a:ext uri="{FF2B5EF4-FFF2-40B4-BE49-F238E27FC236}">
                <a16:creationId xmlns:a16="http://schemas.microsoft.com/office/drawing/2014/main" id="{3D26F934-516C-41C5-A501-CDD6D52E053F}"/>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319" r="2319"/>
          <a:stretch>
            <a:fillRect/>
          </a:stretch>
        </p:blipFill>
        <p:spPr>
          <a:xfrm>
            <a:off x="6043530" y="989013"/>
            <a:ext cx="2222500" cy="2439987"/>
          </a:xfrm>
        </p:spPr>
      </p:pic>
    </p:spTree>
    <p:extLst>
      <p:ext uri="{BB962C8B-B14F-4D97-AF65-F5344CB8AC3E}">
        <p14:creationId xmlns:p14="http://schemas.microsoft.com/office/powerpoint/2010/main" val="364230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t>Employer Engagement</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t>Focus Questions</a:t>
            </a:r>
          </a:p>
        </p:txBody>
      </p:sp>
    </p:spTree>
    <p:extLst>
      <p:ext uri="{BB962C8B-B14F-4D97-AF65-F5344CB8AC3E}">
        <p14:creationId xmlns:p14="http://schemas.microsoft.com/office/powerpoint/2010/main" val="178422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lstStyle/>
          <a:p>
            <a:r>
              <a:rPr lang="en-US" sz="2910" dirty="0"/>
              <a:t>Reasonable Accommodations</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562131" y="1033670"/>
            <a:ext cx="8229600" cy="5445079"/>
          </a:xfrm>
        </p:spPr>
        <p:txBody>
          <a:bodyPr>
            <a:normAutofit/>
          </a:bodyPr>
          <a:lstStyle/>
          <a:p>
            <a:pPr>
              <a:lnSpc>
                <a:spcPct val="80000"/>
              </a:lnSpc>
            </a:pPr>
            <a:r>
              <a:rPr lang="en-US" sz="2400" dirty="0"/>
              <a:t>Are you knowledgeable about how to utilize reasonable accommodations as SAW/RTW strategies?</a:t>
            </a:r>
            <a:endParaRPr lang="en-US" sz="800" dirty="0"/>
          </a:p>
          <a:p>
            <a:pPr lvl="1">
              <a:lnSpc>
                <a:spcPct val="80000"/>
              </a:lnSpc>
            </a:pPr>
            <a:r>
              <a:rPr lang="en-US" sz="2400" dirty="0"/>
              <a:t>Muscular Skeletal Disorders</a:t>
            </a:r>
          </a:p>
          <a:p>
            <a:pPr lvl="1">
              <a:lnSpc>
                <a:spcPct val="80000"/>
              </a:lnSpc>
            </a:pPr>
            <a:r>
              <a:rPr lang="en-US" sz="2400" dirty="0"/>
              <a:t>Mental Illness</a:t>
            </a:r>
          </a:p>
          <a:p>
            <a:pPr>
              <a:lnSpc>
                <a:spcPct val="80000"/>
              </a:lnSpc>
            </a:pPr>
            <a:endParaRPr lang="en-US" sz="800" dirty="0"/>
          </a:p>
          <a:p>
            <a:pPr>
              <a:lnSpc>
                <a:spcPct val="80000"/>
              </a:lnSpc>
            </a:pPr>
            <a:r>
              <a:rPr lang="en-US" sz="2400" dirty="0"/>
              <a:t>Are you conducting analysis and recommendations for candidates to RTW through reasonable accommodations?</a:t>
            </a:r>
          </a:p>
          <a:p>
            <a:pPr lvl="1">
              <a:lnSpc>
                <a:spcPct val="80000"/>
              </a:lnSpc>
            </a:pPr>
            <a:r>
              <a:rPr lang="en-US" sz="2400" dirty="0"/>
              <a:t>Share examples</a:t>
            </a:r>
          </a:p>
          <a:p>
            <a:pPr lvl="1">
              <a:lnSpc>
                <a:spcPct val="80000"/>
              </a:lnSpc>
            </a:pPr>
            <a:r>
              <a:rPr lang="en-US" sz="2400" dirty="0"/>
              <a:t>Identify job descriptions or sectors of need</a:t>
            </a:r>
            <a:endParaRPr lang="en-US" sz="800" dirty="0"/>
          </a:p>
          <a:p>
            <a:pPr marL="415657" lvl="1" indent="0">
              <a:lnSpc>
                <a:spcPct val="80000"/>
              </a:lnSpc>
              <a:buNone/>
            </a:pPr>
            <a:endParaRPr lang="en-US" sz="800" dirty="0"/>
          </a:p>
          <a:p>
            <a:pPr>
              <a:lnSpc>
                <a:spcPct val="80000"/>
              </a:lnSpc>
            </a:pPr>
            <a:r>
              <a:rPr lang="en-US" sz="2400" dirty="0"/>
              <a:t>Do businesses need training on reasonable accommodations as viable strategies?  If so, what does that training look like?</a:t>
            </a:r>
          </a:p>
          <a:p>
            <a:pPr>
              <a:lnSpc>
                <a:spcPct val="80000"/>
              </a:lnSpc>
            </a:pPr>
            <a:endParaRPr lang="en-US" sz="800" dirty="0"/>
          </a:p>
          <a:p>
            <a:pPr>
              <a:lnSpc>
                <a:spcPct val="80000"/>
              </a:lnSpc>
            </a:pPr>
            <a:r>
              <a:rPr lang="en-US" sz="2400" dirty="0"/>
              <a:t>Do you know the representatives responsible for reasonable accommodations?  For Diversity &amp; Inclusion?  For Compliance?</a:t>
            </a:r>
          </a:p>
        </p:txBody>
      </p:sp>
    </p:spTree>
    <p:extLst>
      <p:ext uri="{BB962C8B-B14F-4D97-AF65-F5344CB8AC3E}">
        <p14:creationId xmlns:p14="http://schemas.microsoft.com/office/powerpoint/2010/main" val="268324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p:txBody>
          <a:bodyPr/>
          <a:lstStyle/>
          <a:p>
            <a:r>
              <a:rPr lang="en-US" sz="2910" dirty="0"/>
              <a:t>Partnership Connections</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179443"/>
            <a:ext cx="8229600" cy="5404237"/>
          </a:xfrm>
        </p:spPr>
        <p:txBody>
          <a:bodyPr/>
          <a:lstStyle/>
          <a:p>
            <a:pPr>
              <a:lnSpc>
                <a:spcPct val="80000"/>
              </a:lnSpc>
            </a:pPr>
            <a:r>
              <a:rPr lang="en-US" sz="2400" dirty="0"/>
              <a:t>Do you work with Workforce System Business Specialists (or others) that are more focused on pipeline and placement than retention? </a:t>
            </a:r>
            <a:endParaRPr lang="en-US" sz="800" dirty="0"/>
          </a:p>
          <a:p>
            <a:pPr>
              <a:lnSpc>
                <a:spcPct val="80000"/>
              </a:lnSpc>
            </a:pPr>
            <a:r>
              <a:rPr lang="en-US" sz="2400" dirty="0"/>
              <a:t> </a:t>
            </a:r>
          </a:p>
          <a:p>
            <a:pPr>
              <a:lnSpc>
                <a:spcPct val="80000"/>
              </a:lnSpc>
            </a:pPr>
            <a:r>
              <a:rPr lang="en-US" sz="2400" dirty="0"/>
              <a:t>Do you work directly with employers or through intermediary networks?  Which has provided better results?</a:t>
            </a:r>
          </a:p>
          <a:p>
            <a:pPr>
              <a:lnSpc>
                <a:spcPct val="80000"/>
              </a:lnSpc>
            </a:pPr>
            <a:endParaRPr lang="en-US" sz="2400" dirty="0"/>
          </a:p>
          <a:p>
            <a:pPr>
              <a:lnSpc>
                <a:spcPct val="80000"/>
              </a:lnSpc>
            </a:pPr>
            <a:r>
              <a:rPr lang="en-US" sz="2400" dirty="0"/>
              <a:t>Would specific resource lists, blogs or LinkedIn groups be of use to share with partnership connections?</a:t>
            </a:r>
          </a:p>
          <a:p>
            <a:pPr>
              <a:lnSpc>
                <a:spcPct val="80000"/>
              </a:lnSpc>
            </a:pPr>
            <a:endParaRPr lang="en-US" sz="2400" dirty="0"/>
          </a:p>
          <a:p>
            <a:pPr>
              <a:lnSpc>
                <a:spcPct val="80000"/>
              </a:lnSpc>
            </a:pPr>
            <a:r>
              <a:rPr lang="en-US" sz="2400" dirty="0"/>
              <a:t>Would training or resources to support partners’ understanding of SAW/RTW as critical disability inclusion success factors?</a:t>
            </a:r>
          </a:p>
        </p:txBody>
      </p:sp>
    </p:spTree>
    <p:extLst>
      <p:ext uri="{BB962C8B-B14F-4D97-AF65-F5344CB8AC3E}">
        <p14:creationId xmlns:p14="http://schemas.microsoft.com/office/powerpoint/2010/main" val="1952373915"/>
      </p:ext>
    </p:extLst>
  </p:cSld>
  <p:clrMapOvr>
    <a:masterClrMapping/>
  </p:clrMapOvr>
</p:sld>
</file>

<file path=ppt/theme/theme1.xml><?xml version="1.0" encoding="utf-8"?>
<a:theme xmlns:a="http://schemas.openxmlformats.org/drawingml/2006/main" name="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potx" id="{FECB3028-6073-4E7B-9ACB-F4B8481DF222}" vid="{752C30FE-B29D-49BA-B42D-F98F3D3E6D6E}"/>
    </a:ext>
  </a:extLst>
</a:theme>
</file>

<file path=ppt/theme/theme2.xml><?xml version="1.0" encoding="utf-8"?>
<a:theme xmlns:a="http://schemas.openxmlformats.org/drawingml/2006/main" name="1_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 [Read-Only]" id="{76D2A756-2EDA-487C-B114-96E9DAEC8E7F}" vid="{343BEF71-AC84-4E84-B41D-2FC1E922AD6D}"/>
    </a:ext>
  </a:extLst>
</a:theme>
</file>

<file path=ppt/theme/theme3.xml><?xml version="1.0" encoding="utf-8"?>
<a:theme xmlns:a="http://schemas.openxmlformats.org/drawingml/2006/main" name="No Lin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1" dirty="0" smtClean="0">
            <a:latin typeface="Calibri" pitchFamily="34" charset="0"/>
            <a:cs typeface="Calibri" pitchFamily="34" charset="0"/>
          </a:defRPr>
        </a:defPPr>
      </a:lstStyle>
    </a:txDef>
  </a:objectDefaults>
  <a:extraClrSchemeLst>
    <a:extraClrScheme>
      <a:clrScheme name="EdCounsel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Counsel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Counsel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Counsel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Counsel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Counsel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Counsel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Counsel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Counsel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Counsel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Counsel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Counsel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4AF1465758344D9599384FCE290BB1" ma:contentTypeVersion="6" ma:contentTypeDescription="Create a new document." ma:contentTypeScope="" ma:versionID="c79bbb35f8836a44e7bd0d78514da371">
  <xsd:schema xmlns:xsd="http://www.w3.org/2001/XMLSchema" xmlns:xs="http://www.w3.org/2001/XMLSchema" xmlns:p="http://schemas.microsoft.com/office/2006/metadata/properties" xmlns:ns2="3affcd61-448f-4f0d-850e-03a0573afd17" xmlns:ns3="74003d7d-deb7-42bf-bb87-0111fba567a3" targetNamespace="http://schemas.microsoft.com/office/2006/metadata/properties" ma:root="true" ma:fieldsID="77b3b5387a95c090915df288bcc348ca" ns2:_="" ns3:_="">
    <xsd:import namespace="3affcd61-448f-4f0d-850e-03a0573afd17"/>
    <xsd:import namespace="74003d7d-deb7-42bf-bb87-0111fba567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fcd61-448f-4f0d-850e-03a0573af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003d7d-deb7-42bf-bb87-0111fba56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3700BD-4F7E-4366-8E86-918C56ED9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fcd61-448f-4f0d-850e-03a0573afd17"/>
    <ds:schemaRef ds:uri="74003d7d-deb7-42bf-bb87-0111fba56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06DCD1-6ECC-439F-BFB1-7434FD42D260}">
  <ds:schemaRefs>
    <ds:schemaRef ds:uri="http://schemas.microsoft.com/sharepoint/v3/contenttype/forms"/>
  </ds:schemaRefs>
</ds:datastoreItem>
</file>

<file path=customXml/itemProps3.xml><?xml version="1.0" encoding="utf-8"?>
<ds:datastoreItem xmlns:ds="http://schemas.openxmlformats.org/officeDocument/2006/customXml" ds:itemID="{D592C97E-A995-4759-ACA0-F3F1FB3647B7}">
  <ds:schemaRefs>
    <ds:schemaRef ds:uri="http://schemas.openxmlformats.org/package/2006/metadata/core-properties"/>
    <ds:schemaRef ds:uri="http://purl.org/dc/elements/1.1/"/>
    <ds:schemaRef ds:uri="http://schemas.microsoft.com/office/infopath/2007/PartnerControls"/>
    <ds:schemaRef ds:uri="http://purl.org/dc/terms/"/>
    <ds:schemaRef ds:uri="9714abc1-815c-4960-b75e-546bf8732ca3"/>
    <ds:schemaRef ds:uri="http://schemas.microsoft.com/office/2006/documentManagement/types"/>
    <ds:schemaRef ds:uri="1709d302-aa1c-49f7-a43d-f13e34b813dc"/>
    <ds:schemaRef ds:uri="6a44d00f-12d8-4625-9d23-7790e8b8f83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35247</TotalTime>
  <Words>1176</Words>
  <Application>Microsoft Office PowerPoint</Application>
  <PresentationFormat>On-screen Show (4:3)</PresentationFormat>
  <Paragraphs>113</Paragraphs>
  <Slides>14</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Arial</vt:lpstr>
      <vt:lpstr>Arial Narrow</vt:lpstr>
      <vt:lpstr>Calibri</vt:lpstr>
      <vt:lpstr>Courier New</vt:lpstr>
      <vt:lpstr>Open Sans</vt:lpstr>
      <vt:lpstr>Rockwell</vt:lpstr>
      <vt:lpstr>Symbol</vt:lpstr>
      <vt:lpstr>Times New Roman</vt:lpstr>
      <vt:lpstr>Trebuchet MS</vt:lpstr>
      <vt:lpstr>Wingdings</vt:lpstr>
      <vt:lpstr>MWCC_PPT_Template_ed-fmt-101215</vt:lpstr>
      <vt:lpstr>1_MWCC_PPT_Template_ed-fmt-101215</vt:lpstr>
      <vt:lpstr>No Line Title</vt:lpstr>
      <vt:lpstr>1_Office Theme</vt:lpstr>
      <vt:lpstr>Enhancing SAW/RTW Outcomes through Employer Engagement</vt:lpstr>
      <vt:lpstr>Welcome and Introductions</vt:lpstr>
      <vt:lpstr>PowerPoint Presentation</vt:lpstr>
      <vt:lpstr>Retain Community of Practice Objectives</vt:lpstr>
      <vt:lpstr>Community of Practice Agenda</vt:lpstr>
      <vt:lpstr>   Meet Derek Shields</vt:lpstr>
      <vt:lpstr>Employer Engagement</vt:lpstr>
      <vt:lpstr>Reasonable Accommodations </vt:lpstr>
      <vt:lpstr>Partnership Connections </vt:lpstr>
      <vt:lpstr>Leadership</vt:lpstr>
      <vt:lpstr>Self-Reflection </vt:lpstr>
      <vt:lpstr>Where is my Agency now?</vt:lpstr>
      <vt:lpstr>Key Takeaways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Sanders, Zipporah</dc:creator>
  <cp:lastModifiedBy>deBoinville, Amy</cp:lastModifiedBy>
  <cp:revision>776</cp:revision>
  <cp:lastPrinted>2018-07-13T19:20:57Z</cp:lastPrinted>
  <dcterms:created xsi:type="dcterms:W3CDTF">2016-10-05T21:45:35Z</dcterms:created>
  <dcterms:modified xsi:type="dcterms:W3CDTF">2020-07-04T04:27:51Z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0x010100F44AF1465758344D9599384FCE290BB1</vt:lpwstr>
  </property>
</Properties>
</file>