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23" r:id="rId6"/>
    <p:sldMasterId id="2147483733" r:id="rId7"/>
  </p:sldMasterIdLst>
  <p:notesMasterIdLst>
    <p:notesMasterId r:id="rId33"/>
  </p:notesMasterIdLst>
  <p:handoutMasterIdLst>
    <p:handoutMasterId r:id="rId34"/>
  </p:handoutMasterIdLst>
  <p:sldIdLst>
    <p:sldId id="256" r:id="rId8"/>
    <p:sldId id="579" r:id="rId9"/>
    <p:sldId id="449" r:id="rId10"/>
    <p:sldId id="597" r:id="rId11"/>
    <p:sldId id="573" r:id="rId12"/>
    <p:sldId id="578" r:id="rId13"/>
    <p:sldId id="294" r:id="rId14"/>
    <p:sldId id="365" r:id="rId15"/>
    <p:sldId id="562" r:id="rId16"/>
    <p:sldId id="580" r:id="rId17"/>
    <p:sldId id="584" r:id="rId18"/>
    <p:sldId id="607" r:id="rId19"/>
    <p:sldId id="608" r:id="rId20"/>
    <p:sldId id="598" r:id="rId21"/>
    <p:sldId id="606" r:id="rId22"/>
    <p:sldId id="599" r:id="rId23"/>
    <p:sldId id="587" r:id="rId24"/>
    <p:sldId id="600" r:id="rId25"/>
    <p:sldId id="555" r:id="rId26"/>
    <p:sldId id="601" r:id="rId27"/>
    <p:sldId id="571" r:id="rId28"/>
    <p:sldId id="549" r:id="rId29"/>
    <p:sldId id="609" r:id="rId30"/>
    <p:sldId id="379" r:id="rId31"/>
    <p:sldId id="568" r:id="rId32"/>
  </p:sldIdLst>
  <p:sldSz cx="9144000" cy="6858000" type="screen4x3"/>
  <p:notesSz cx="7053263" cy="9309100"/>
  <p:defaultTextStyle>
    <a:defPPr>
      <a:defRPr lang="en-US"/>
    </a:defPPr>
    <a:lvl1pPr marL="0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07863D-C712-4238-BF44-2257A7A050BC}">
          <p14:sldIdLst>
            <p14:sldId id="256"/>
            <p14:sldId id="579"/>
            <p14:sldId id="449"/>
            <p14:sldId id="597"/>
            <p14:sldId id="573"/>
            <p14:sldId id="578"/>
            <p14:sldId id="294"/>
            <p14:sldId id="365"/>
            <p14:sldId id="562"/>
            <p14:sldId id="580"/>
            <p14:sldId id="584"/>
            <p14:sldId id="607"/>
            <p14:sldId id="608"/>
            <p14:sldId id="598"/>
            <p14:sldId id="606"/>
            <p14:sldId id="599"/>
            <p14:sldId id="587"/>
            <p14:sldId id="600"/>
            <p14:sldId id="555"/>
            <p14:sldId id="601"/>
            <p14:sldId id="571"/>
            <p14:sldId id="549"/>
            <p14:sldId id="609"/>
            <p14:sldId id="37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K. Reed" initials="lkr" lastIdx="2" clrIdx="0"/>
  <p:cmAuthor id="2" name="Chambers, Dana" initials="CD" lastIdx="46" clrIdx="1"/>
  <p:cmAuthor id="3" name="Rider, Frank" initials="RF" lastIdx="12" clrIdx="2"/>
  <p:cmAuthor id="4" name="Wells, Kelly" initials="WK" lastIdx="3" clrIdx="3"/>
  <p:cmAuthor id="5" name="Butler, Aaron" initials="BA" lastIdx="14" clrIdx="4"/>
  <p:cmAuthor id="6" name="Espinoza, Alicia" initials="EA" lastIdx="107" clrIdx="5"/>
  <p:cmAuthor id="7" name="Lachlan, Lisa" initials="LL" lastIdx="2" clrIdx="6"/>
  <p:cmAuthor id="8" name="Danielle Smith" initials="DS" lastIdx="4" clrIdx="7"/>
  <p:cmAuthor id="9" name="Rooney, Patrick" initials="PR" lastIdx="4" clrIdx="8"/>
  <p:cmAuthor id="10" name="Shackel, Erin" initials="SE" lastIdx="5" clrIdx="9"/>
  <p:cmAuthor id="11" name="Davis, Elisabeth (Lyzz)" initials="DE(" lastIdx="4" clrIdx="10"/>
  <p:cmAuthor id="12" name="Smith, Danielle" initials="SD" lastIdx="20" clrIdx="11"/>
  <p:cmAuthor id="13" name="Sara" initials="S" lastIdx="6" clrIdx="12"/>
  <p:cmAuthor id="14" name="Sara" initials="S [2]" lastIdx="1" clrIdx="13"/>
  <p:cmAuthor id="15" name="Sara" initials="S [3]" lastIdx="1" clrIdx="14"/>
  <p:cmAuthor id="16" name="Sara" initials="S [4]" lastIdx="1" clrIdx="15"/>
  <p:cmAuthor id="17" name="Sara" initials="S [5]" lastIdx="1" clrIdx="16"/>
  <p:cmAuthor id="18" name="Sara" initials="S [6]" lastIdx="1" clrIdx="17"/>
  <p:cmAuthor id="19" name="Stonehill, Robert" initials="SR" lastIdx="4" clrIdx="18">
    <p:extLst>
      <p:ext uri="{19B8F6BF-5375-455C-9EA6-DF929625EA0E}">
        <p15:presenceInfo xmlns:p15="http://schemas.microsoft.com/office/powerpoint/2012/main" userId="S-1-5-21-1472932569-214068005-926709054-44317" providerId="AD"/>
      </p:ext>
    </p:extLst>
  </p:cmAuthor>
  <p:cmAuthor id="20" name="Bryan Thurmond" initials="BT" lastIdx="36" clrIdx="19">
    <p:extLst>
      <p:ext uri="{19B8F6BF-5375-455C-9EA6-DF929625EA0E}">
        <p15:presenceInfo xmlns:p15="http://schemas.microsoft.com/office/powerpoint/2012/main" userId="S::Bryan.Thurmond@ed.gov::09a63891-6eeb-4b5b-9a9d-a5433efe1e62" providerId="AD"/>
      </p:ext>
    </p:extLst>
  </p:cmAuthor>
  <p:cmAuthor id="21" name="Ornelas, Rebecca" initials="OR" lastIdx="14" clrIdx="20">
    <p:extLst>
      <p:ext uri="{19B8F6BF-5375-455C-9EA6-DF929625EA0E}">
        <p15:presenceInfo xmlns:p15="http://schemas.microsoft.com/office/powerpoint/2012/main" userId="Ornelas, Rebec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FFCCFF"/>
    <a:srgbClr val="E58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0" autoAdjust="0"/>
    <p:restoredTop sz="76559" autoAdjust="0"/>
  </p:normalViewPr>
  <p:slideViewPr>
    <p:cSldViewPr snapToGrid="0">
      <p:cViewPr varScale="1">
        <p:scale>
          <a:sx n="110" d="100"/>
          <a:sy n="110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24"/>
    </p:cViewPr>
  </p:sorterViewPr>
  <p:notesViewPr>
    <p:cSldViewPr snapToGrid="0">
      <p:cViewPr>
        <p:scale>
          <a:sx n="56" d="100"/>
          <a:sy n="56" d="100"/>
        </p:scale>
        <p:origin x="184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 sz="13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2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r>
              <a:rPr lang="en-US" sz="1300" dirty="0"/>
              <a:t>(added from Insert tab, Header &amp; Footer icon, Fixed Date and time) 9/28/2015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r>
              <a:rPr lang="en-US" sz="1300" dirty="0"/>
              <a:t>Presentation Title (added from Insert tab, Header &amp; Footer icon)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6803CA83-BF55-4479-97D4-A9091365DBBA}" type="slidenum">
              <a:rPr lang="en-US" sz="1300"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7899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625" y="8841491"/>
            <a:ext cx="3056414" cy="467610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000"/>
            </a:lvl1pPr>
          </a:lstStyle>
          <a:p>
            <a:r>
              <a:rPr lang="en-US" dirty="0"/>
              <a:t>(added from Insert tab, Header &amp; Footer icon, Fixed Date and time) 9/28/2015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60388" y="0"/>
            <a:ext cx="2586038" cy="1938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1937242"/>
            <a:ext cx="7053263" cy="6904248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2"/>
            <a:ext cx="3056414" cy="467609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000"/>
            </a:lvl1pPr>
          </a:lstStyle>
          <a:p>
            <a:r>
              <a:rPr lang="en-US" dirty="0"/>
              <a:t>Presentation Title (added from Insert tab, Header &amp; Footer icon)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54138" y="9062169"/>
            <a:ext cx="344987" cy="246931"/>
          </a:xfrm>
          <a:prstGeom prst="rect">
            <a:avLst/>
          </a:prstGeom>
        </p:spPr>
        <p:txBody>
          <a:bodyPr vert="horz" wrap="none" lIns="93494" tIns="46747" rIns="93494" bIns="46747" rtlCol="0" anchor="b">
            <a:spAutoFit/>
          </a:bodyPr>
          <a:lstStyle>
            <a:lvl1pPr algn="ctr">
              <a:defRPr sz="1000"/>
            </a:lvl1pPr>
          </a:lstStyle>
          <a:p>
            <a:fld id="{E4E59082-DD63-4D2F-8101-0F929A5FCE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1" y="259143"/>
            <a:ext cx="1939648" cy="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3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1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.sldx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55C7E-9C23-4961-815A-B9218D7C6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F66831-AD62-441E-9398-4907A5A79F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264156"/>
          <a:ext cx="6094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Slide" r:id="rId4" imgW="5382791" imgH="3028231" progId="PowerPoint.Slide.12">
                  <p:embed/>
                </p:oleObj>
              </mc:Choice>
              <mc:Fallback>
                <p:oleObj name="Slide" r:id="rId4" imgW="5382791" imgH="3028231" progId="PowerPoint.Slide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F66831-AD62-441E-9398-4907A5A79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6264156"/>
                        <a:ext cx="6094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84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9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348710" y="8993506"/>
            <a:ext cx="257420" cy="247332"/>
          </a:xfrm>
        </p:spPr>
        <p:txBody>
          <a:bodyPr/>
          <a:lstStyle/>
          <a:p>
            <a:fld id="{E4E59082-DD63-4D2F-8101-0F929A5FCE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348710" y="8993506"/>
            <a:ext cx="257420" cy="247332"/>
          </a:xfrm>
        </p:spPr>
        <p:txBody>
          <a:bodyPr/>
          <a:lstStyle/>
          <a:p>
            <a:fld id="{E4E59082-DD63-4D2F-8101-0F929A5FCE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87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1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9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1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7120" y="9062169"/>
            <a:ext cx="259024" cy="246931"/>
          </a:xfrm>
        </p:spPr>
        <p:txBody>
          <a:bodyPr/>
          <a:lstStyle/>
          <a:p>
            <a:fld id="{E4E59082-DD63-4D2F-8101-0F929A5FCE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22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3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87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9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59082-DD63-4D2F-8101-0F929A5FCE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98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8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9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59082-DD63-4D2F-8101-0F929A5FCE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989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19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4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35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0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0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Tx/>
              <a:buNone/>
            </a:pP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62098" y="9062169"/>
            <a:ext cx="329067" cy="246931"/>
          </a:xfrm>
        </p:spPr>
        <p:txBody>
          <a:bodyPr/>
          <a:lstStyle/>
          <a:p>
            <a:fld id="{E4E59082-DD63-4D2F-8101-0F929A5FCE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5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9082-DD63-4D2F-8101-0F929A5FCE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97120" y="9062169"/>
            <a:ext cx="259024" cy="246931"/>
          </a:xfrm>
        </p:spPr>
        <p:txBody>
          <a:bodyPr/>
          <a:lstStyle/>
          <a:p>
            <a:fld id="{E4E59082-DD63-4D2F-8101-0F929A5FCE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3355848"/>
          </a:xfrm>
        </p:spPr>
        <p:txBody>
          <a:bodyPr lIns="91440" rIns="91440"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0952"/>
            <a:ext cx="4794971" cy="123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3355848"/>
            <a:ext cx="8229600" cy="704088"/>
          </a:xfrm>
        </p:spPr>
        <p:txBody>
          <a:bodyPr anchor="t" anchorCtr="0">
            <a:normAutofit/>
          </a:bodyPr>
          <a:lstStyle>
            <a:lvl1pPr algn="l">
              <a:defRPr sz="2909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4069080"/>
            <a:ext cx="8229600" cy="685800"/>
          </a:xfrm>
        </p:spPr>
        <p:txBody>
          <a:bodyPr/>
          <a:lstStyle>
            <a:lvl1pPr marL="0" indent="0" algn="l">
              <a:buNone/>
              <a:defRPr sz="2182"/>
            </a:lvl1pPr>
            <a:lvl2pPr marL="415657" indent="0" algn="ctr">
              <a:buNone/>
              <a:defRPr sz="1819"/>
            </a:lvl2pPr>
            <a:lvl3pPr marL="831314" indent="0" algn="ctr">
              <a:buNone/>
              <a:defRPr sz="1637"/>
            </a:lvl3pPr>
            <a:lvl4pPr marL="1246972" indent="0" algn="ctr">
              <a:buNone/>
              <a:defRPr sz="1454"/>
            </a:lvl4pPr>
            <a:lvl5pPr marL="1662630" indent="0" algn="ctr">
              <a:buNone/>
              <a:defRPr sz="1454"/>
            </a:lvl5pPr>
            <a:lvl6pPr marL="2078287" indent="0" algn="ctr">
              <a:buNone/>
              <a:defRPr sz="1454"/>
            </a:lvl6pPr>
            <a:lvl7pPr marL="2493944" indent="0" algn="ctr">
              <a:buNone/>
              <a:defRPr sz="1454"/>
            </a:lvl7pPr>
            <a:lvl8pPr marL="2909601" indent="0" algn="ctr">
              <a:buNone/>
              <a:defRPr sz="1454"/>
            </a:lvl8pPr>
            <a:lvl9pPr marL="3325258" indent="0" algn="ctr">
              <a:buNone/>
              <a:defRPr sz="1454"/>
            </a:lvl9pPr>
          </a:lstStyle>
          <a:p>
            <a:r>
              <a:rPr lang="en-US" dirty="0"/>
              <a:t>Author Name | Author Name | Author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754880"/>
            <a:ext cx="8229600" cy="365760"/>
          </a:xfrm>
        </p:spPr>
        <p:txBody>
          <a:bodyPr>
            <a:normAutofit/>
          </a:bodyPr>
          <a:lstStyle>
            <a:lvl1pPr>
              <a:defRPr sz="1272"/>
            </a:lvl1pPr>
          </a:lstStyle>
          <a:p>
            <a:pPr lvl="0"/>
            <a:r>
              <a:rPr lang="en-US" dirty="0"/>
              <a:t>M / D / 20XX</a:t>
            </a:r>
          </a:p>
        </p:txBody>
      </p:sp>
      <p:sp>
        <p:nvSpPr>
          <p:cNvPr id="15" name="Rectangle 6"/>
          <p:cNvSpPr/>
          <p:nvPr userDrawn="1"/>
        </p:nvSpPr>
        <p:spPr>
          <a:xfrm>
            <a:off x="0" y="6793992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283257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" y="63502"/>
            <a:ext cx="4283075" cy="6703060"/>
          </a:xfrm>
        </p:spPr>
        <p:txBody>
          <a:bodyPr vert="horz" lIns="91440" tIns="91440" rIns="91440" bIns="9144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835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59416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1C4583">
              <a:alpha val="95000"/>
            </a:srgbClr>
          </a:solidFill>
        </p:spPr>
        <p:txBody>
          <a:bodyPr anchor="ctr" anchorCtr="0"/>
          <a:lstStyle>
            <a:lvl1pPr>
              <a:defRPr sz="290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46238"/>
            <a:ext cx="4114800" cy="4937125"/>
          </a:xfrm>
          <a:solidFill>
            <a:srgbClr val="1C4583">
              <a:alpha val="95000"/>
            </a:srgbClr>
          </a:solidFill>
        </p:spPr>
        <p:txBody>
          <a:bodyPr>
            <a:normAutofit/>
          </a:bodyPr>
          <a:lstStyle>
            <a:lvl1pPr>
              <a:defRPr sz="2909">
                <a:solidFill>
                  <a:schemeClr val="bg1"/>
                </a:solidFill>
              </a:defRPr>
            </a:lvl1pPr>
            <a:lvl2pPr>
              <a:defRPr sz="2909">
                <a:solidFill>
                  <a:schemeClr val="bg2"/>
                </a:solidFill>
              </a:defRPr>
            </a:lvl2pPr>
            <a:lvl3pPr>
              <a:defRPr sz="2909">
                <a:solidFill>
                  <a:schemeClr val="bg2"/>
                </a:solidFill>
              </a:defRPr>
            </a:lvl3pPr>
            <a:lvl4pPr>
              <a:defRPr sz="2909">
                <a:solidFill>
                  <a:schemeClr val="bg2"/>
                </a:solidFill>
              </a:defRPr>
            </a:lvl4pPr>
            <a:lvl5pPr>
              <a:defRPr sz="2909">
                <a:solidFill>
                  <a:schemeClr val="bg2"/>
                </a:solidFill>
              </a:defRPr>
            </a:lvl5pPr>
            <a:lvl6pPr>
              <a:defRPr sz="1637"/>
            </a:lvl6pPr>
            <a:lvl7pPr>
              <a:defRPr sz="1637"/>
            </a:lvl7pPr>
            <a:lvl8pPr>
              <a:defRPr sz="1637"/>
            </a:lvl8pPr>
            <a:lvl9pPr>
              <a:defRPr sz="1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6858000"/>
          </a:xfrm>
          <a:solidFill>
            <a:srgbClr val="1C4583">
              <a:alpha val="29804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92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6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67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8383" y="274638"/>
            <a:ext cx="6608419" cy="1143000"/>
          </a:xfrm>
          <a:noFill/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>
              <a:defRPr lang="en-US" sz="436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261" y="273050"/>
            <a:ext cx="1143000" cy="11445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00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46238"/>
            <a:ext cx="8229600" cy="4937125"/>
          </a:xfrm>
        </p:spPr>
        <p:txBody>
          <a:bodyPr>
            <a:noAutofit/>
          </a:bodyPr>
          <a:lstStyle>
            <a:lvl1pPr marL="403433" indent="-415657">
              <a:spcBef>
                <a:spcPts val="1637"/>
              </a:spcBef>
              <a:defRPr sz="1637" baseline="0">
                <a:solidFill>
                  <a:schemeClr val="tx1"/>
                </a:solidFill>
              </a:defRPr>
            </a:lvl1pPr>
            <a:lvl2pPr>
              <a:defRPr sz="2182"/>
            </a:lvl2pPr>
            <a:lvl3pPr>
              <a:defRPr sz="2182"/>
            </a:lvl3pPr>
            <a:lvl4pPr>
              <a:defRPr sz="2182"/>
            </a:lvl4pPr>
            <a:lvl5pPr>
              <a:defRPr sz="2182"/>
            </a:lvl5pPr>
          </a:lstStyle>
          <a:p>
            <a:pPr marL="457200"/>
            <a:r>
              <a:rPr lang="en-US" dirty="0" err="1"/>
              <a:t>Hanushek</a:t>
            </a:r>
            <a:r>
              <a:rPr lang="en-US" dirty="0"/>
              <a:t>, E. A., &amp; Haycock, K. (2010). An effective teacher in every classroom: A lofty goal, but how to do it? </a:t>
            </a:r>
            <a:r>
              <a:rPr lang="en-US" i="1" dirty="0"/>
              <a:t>Education Next, 10</a:t>
            </a:r>
            <a:r>
              <a:rPr lang="en-US" dirty="0"/>
              <a:t>(3), 47–52.</a:t>
            </a:r>
          </a:p>
          <a:p>
            <a:pPr marL="457200"/>
            <a:r>
              <a:rPr lang="en-US" dirty="0" err="1"/>
              <a:t>Hanushek</a:t>
            </a:r>
            <a:r>
              <a:rPr lang="en-US" dirty="0"/>
              <a:t>, E. A., &amp; </a:t>
            </a:r>
            <a:r>
              <a:rPr lang="en-US" dirty="0" err="1"/>
              <a:t>Rivkin</a:t>
            </a:r>
            <a:r>
              <a:rPr lang="en-US" dirty="0"/>
              <a:t>, S. G. (2010). Generalizations about using value-added measures of teacher quality. </a:t>
            </a:r>
            <a:r>
              <a:rPr lang="en-US" i="1" dirty="0"/>
              <a:t>American Economic Review, 100</a:t>
            </a:r>
            <a:r>
              <a:rPr lang="en-US" dirty="0"/>
              <a:t>(2), 267–271.</a:t>
            </a:r>
          </a:p>
          <a:p>
            <a:pPr marL="457200"/>
            <a:r>
              <a:rPr lang="en-US" dirty="0"/>
              <a:t>Kane, T. J., &amp; </a:t>
            </a:r>
            <a:r>
              <a:rPr lang="en-US" dirty="0" err="1"/>
              <a:t>Staiger</a:t>
            </a:r>
            <a:r>
              <a:rPr lang="en-US" dirty="0"/>
              <a:t>, D. O. (2008). </a:t>
            </a:r>
            <a:r>
              <a:rPr lang="en-US" i="1" dirty="0"/>
              <a:t>Estimating teacher impacts on student achievement: An experimental evaluation </a:t>
            </a:r>
            <a:r>
              <a:rPr lang="en-US" dirty="0"/>
              <a:t>(NBER Working Paper No. 14607). Cambridge, MA: National Bureau of Economic Research.</a:t>
            </a:r>
          </a:p>
          <a:p>
            <a:pPr marL="457200"/>
            <a:r>
              <a:rPr lang="en-US" dirty="0"/>
              <a:t>Rothstein, J. (2010). Teacher quality in educational production: Tracking, decay, and student achievement. </a:t>
            </a:r>
            <a:r>
              <a:rPr lang="en-US" i="1" dirty="0"/>
              <a:t>Quarterly Journal of Economics, 125</a:t>
            </a:r>
            <a:r>
              <a:rPr lang="en-US" dirty="0"/>
              <a:t>(1), 175–214.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ac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8" y="6063896"/>
            <a:ext cx="2521799" cy="6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40"/>
            <a:ext cx="8229600" cy="495264"/>
          </a:xfrm>
        </p:spPr>
        <p:txBody>
          <a:bodyPr anchor="t">
            <a:spAutoFit/>
          </a:bodyPr>
          <a:lstStyle>
            <a:lvl1pPr>
              <a:defRPr sz="290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1730" y="1030584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 hasCustomPrompt="1"/>
          </p:nvPr>
        </p:nvSpPr>
        <p:spPr>
          <a:xfrm>
            <a:off x="459981" y="2318079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23" hasCustomPrompt="1"/>
          </p:nvPr>
        </p:nvSpPr>
        <p:spPr>
          <a:xfrm>
            <a:off x="459981" y="2643192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47" name="Picture Placeholder 22"/>
          <p:cNvSpPr>
            <a:spLocks noGrp="1" noChangeAspect="1"/>
          </p:cNvSpPr>
          <p:nvPr>
            <p:ph type="pic" sz="quarter" idx="24"/>
          </p:nvPr>
        </p:nvSpPr>
        <p:spPr>
          <a:xfrm>
            <a:off x="2912717" y="102569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Text Placeholder 35"/>
          <p:cNvSpPr>
            <a:spLocks noGrp="1"/>
          </p:cNvSpPr>
          <p:nvPr>
            <p:ph type="body" sz="quarter" idx="25" hasCustomPrompt="1"/>
          </p:nvPr>
        </p:nvSpPr>
        <p:spPr>
          <a:xfrm>
            <a:off x="2600967" y="2313186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35"/>
          <p:cNvSpPr>
            <a:spLocks noGrp="1"/>
          </p:cNvSpPr>
          <p:nvPr>
            <p:ph type="body" sz="quarter" idx="26" hasCustomPrompt="1"/>
          </p:nvPr>
        </p:nvSpPr>
        <p:spPr>
          <a:xfrm>
            <a:off x="2600968" y="2638300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0" name="Picture Placeholder 22"/>
          <p:cNvSpPr>
            <a:spLocks noGrp="1" noChangeAspect="1"/>
          </p:cNvSpPr>
          <p:nvPr>
            <p:ph type="pic" sz="quarter" idx="27"/>
          </p:nvPr>
        </p:nvSpPr>
        <p:spPr>
          <a:xfrm>
            <a:off x="5053701" y="103198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1" name="Text Placeholder 3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951" y="2319477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4741952" y="2644591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3" name="Picture Placeholder 22"/>
          <p:cNvSpPr>
            <a:spLocks noGrp="1" noChangeAspect="1"/>
          </p:cNvSpPr>
          <p:nvPr>
            <p:ph type="pic" sz="quarter" idx="30"/>
          </p:nvPr>
        </p:nvSpPr>
        <p:spPr>
          <a:xfrm>
            <a:off x="7194687" y="1027089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4" name="Text Placeholder 35"/>
          <p:cNvSpPr>
            <a:spLocks noGrp="1"/>
          </p:cNvSpPr>
          <p:nvPr>
            <p:ph type="body" sz="quarter" idx="31" hasCustomPrompt="1"/>
          </p:nvPr>
        </p:nvSpPr>
        <p:spPr>
          <a:xfrm>
            <a:off x="6882937" y="231458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35"/>
          <p:cNvSpPr>
            <a:spLocks noGrp="1"/>
          </p:cNvSpPr>
          <p:nvPr>
            <p:ph type="body" sz="quarter" idx="32" hasCustomPrompt="1"/>
          </p:nvPr>
        </p:nvSpPr>
        <p:spPr>
          <a:xfrm>
            <a:off x="6882938" y="2639698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6" name="Picture Placeholder 22"/>
          <p:cNvSpPr>
            <a:spLocks noGrp="1" noChangeAspect="1"/>
          </p:cNvSpPr>
          <p:nvPr>
            <p:ph type="pic" sz="quarter" idx="33"/>
          </p:nvPr>
        </p:nvSpPr>
        <p:spPr>
          <a:xfrm>
            <a:off x="775621" y="363381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4" hasCustomPrompt="1"/>
          </p:nvPr>
        </p:nvSpPr>
        <p:spPr>
          <a:xfrm>
            <a:off x="463871" y="492130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8" name="Text Placeholder 35"/>
          <p:cNvSpPr>
            <a:spLocks noGrp="1"/>
          </p:cNvSpPr>
          <p:nvPr>
            <p:ph type="body" sz="quarter" idx="35" hasCustomPrompt="1"/>
          </p:nvPr>
        </p:nvSpPr>
        <p:spPr>
          <a:xfrm>
            <a:off x="463872" y="5246419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0" name="Picture Placeholder 22"/>
          <p:cNvSpPr>
            <a:spLocks noGrp="1" noChangeAspect="1"/>
          </p:cNvSpPr>
          <p:nvPr>
            <p:ph type="pic" sz="quarter" idx="36"/>
          </p:nvPr>
        </p:nvSpPr>
        <p:spPr>
          <a:xfrm>
            <a:off x="2916606" y="362891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2604856" y="4916413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8" hasCustomPrompt="1"/>
          </p:nvPr>
        </p:nvSpPr>
        <p:spPr>
          <a:xfrm>
            <a:off x="2604857" y="524152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3" name="Picture Placeholder 22"/>
          <p:cNvSpPr>
            <a:spLocks noGrp="1" noChangeAspect="1"/>
          </p:cNvSpPr>
          <p:nvPr>
            <p:ph type="pic" sz="quarter" idx="39"/>
          </p:nvPr>
        </p:nvSpPr>
        <p:spPr>
          <a:xfrm>
            <a:off x="5057590" y="363520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4" name="Text Placeholder 35"/>
          <p:cNvSpPr>
            <a:spLocks noGrp="1"/>
          </p:cNvSpPr>
          <p:nvPr>
            <p:ph type="body" sz="quarter" idx="40" hasCustomPrompt="1"/>
          </p:nvPr>
        </p:nvSpPr>
        <p:spPr>
          <a:xfrm>
            <a:off x="4745841" y="4922704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35"/>
          <p:cNvSpPr>
            <a:spLocks noGrp="1"/>
          </p:cNvSpPr>
          <p:nvPr>
            <p:ph type="body" sz="quarter" idx="41" hasCustomPrompt="1"/>
          </p:nvPr>
        </p:nvSpPr>
        <p:spPr>
          <a:xfrm>
            <a:off x="4745841" y="524781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6" name="Picture Placeholder 22"/>
          <p:cNvSpPr>
            <a:spLocks noGrp="1" noChangeAspect="1"/>
          </p:cNvSpPr>
          <p:nvPr>
            <p:ph type="pic" sz="quarter" idx="42"/>
          </p:nvPr>
        </p:nvSpPr>
        <p:spPr>
          <a:xfrm>
            <a:off x="7198577" y="3630317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7" name="Text Placeholder 35"/>
          <p:cNvSpPr>
            <a:spLocks noGrp="1"/>
          </p:cNvSpPr>
          <p:nvPr>
            <p:ph type="body" sz="quarter" idx="43" hasCustomPrompt="1"/>
          </p:nvPr>
        </p:nvSpPr>
        <p:spPr>
          <a:xfrm>
            <a:off x="6886828" y="4917812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35"/>
          <p:cNvSpPr>
            <a:spLocks noGrp="1"/>
          </p:cNvSpPr>
          <p:nvPr>
            <p:ph type="body" sz="quarter" idx="44" hasCustomPrompt="1"/>
          </p:nvPr>
        </p:nvSpPr>
        <p:spPr>
          <a:xfrm>
            <a:off x="6886829" y="5242925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133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293-C20E-4629-8B68-57F82BFB3FBA}" type="datetime1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2017 •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75E-FD55-414B-8B25-D28A13CBE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959A-944D-459A-ACEB-AE282A8E26F9}" type="datetimeFigureOut">
              <a:rPr lang="en-US" smtClean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5719-59EC-4CF9-9E0A-B7EB7B7DD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9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sz="quarter" idx="15"/>
          </p:nvPr>
        </p:nvSpPr>
        <p:spPr>
          <a:xfrm>
            <a:off x="509557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Name Placeholder 1"/>
          <p:cNvSpPr>
            <a:spLocks noGrp="1"/>
          </p:cNvSpPr>
          <p:nvPr>
            <p:ph type="body" sz="quarter" idx="19" hasCustomPrompt="1"/>
          </p:nvPr>
        </p:nvSpPr>
        <p:spPr>
          <a:xfrm>
            <a:off x="449868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Bio Placeholder 1"/>
          <p:cNvSpPr>
            <a:spLocks noGrp="1"/>
          </p:cNvSpPr>
          <p:nvPr>
            <p:ph type="body" sz="quarter" idx="23" hasCustomPrompt="1"/>
          </p:nvPr>
        </p:nvSpPr>
        <p:spPr>
          <a:xfrm>
            <a:off x="449868" y="4306824"/>
            <a:ext cx="1765300" cy="1783080"/>
          </a:xfrm>
        </p:spPr>
        <p:txBody>
          <a:bodyPr>
            <a:noAutofit/>
          </a:bodyPr>
          <a:lstStyle>
            <a:lvl1pPr algn="ctr"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Biography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674658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Name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614969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Bio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4969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829723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Name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70033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Bio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70033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6973989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Name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914300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Bio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914300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Meet the presenters.</a:t>
            </a:r>
          </a:p>
        </p:txBody>
      </p:sp>
    </p:spTree>
    <p:extLst>
      <p:ext uri="{BB962C8B-B14F-4D97-AF65-F5344CB8AC3E}">
        <p14:creationId xmlns:p14="http://schemas.microsoft.com/office/powerpoint/2010/main" val="228480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2" indent="-230182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27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783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791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46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40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160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168" indent="-228594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4"/>
            <a:r>
              <a:rPr lang="en-US" dirty="0"/>
              <a:t> </a:t>
            </a:r>
          </a:p>
          <a:p>
            <a:pPr lvl="5"/>
            <a:r>
              <a:rPr lang="en-US" dirty="0"/>
              <a:t> </a:t>
            </a:r>
          </a:p>
          <a:p>
            <a:pPr lvl="6"/>
            <a:r>
              <a:rPr lang="en-US" dirty="0"/>
              <a:t> </a:t>
            </a:r>
          </a:p>
          <a:p>
            <a:pPr lvl="7"/>
            <a:r>
              <a:rPr lang="en-US" dirty="0"/>
              <a:t> </a:t>
            </a:r>
          </a:p>
          <a:p>
            <a:pPr lvl="8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5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3355848"/>
          </a:xfrm>
        </p:spPr>
        <p:txBody>
          <a:bodyPr lIns="91440" rIns="91440"/>
          <a:lstStyle>
            <a:lvl1pPr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0952"/>
            <a:ext cx="4794971" cy="123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3355848"/>
            <a:ext cx="8229600" cy="704088"/>
          </a:xfrm>
        </p:spPr>
        <p:txBody>
          <a:bodyPr anchor="t" anchorCtr="0">
            <a:normAutofit/>
          </a:bodyPr>
          <a:lstStyle>
            <a:lvl1pPr algn="l">
              <a:defRPr sz="2909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4069080"/>
            <a:ext cx="8229600" cy="685800"/>
          </a:xfrm>
        </p:spPr>
        <p:txBody>
          <a:bodyPr/>
          <a:lstStyle>
            <a:lvl1pPr marL="0" indent="0" algn="l">
              <a:buNone/>
              <a:defRPr sz="2182"/>
            </a:lvl1pPr>
            <a:lvl2pPr marL="415657" indent="0" algn="ctr">
              <a:buNone/>
              <a:defRPr sz="1819"/>
            </a:lvl2pPr>
            <a:lvl3pPr marL="831314" indent="0" algn="ctr">
              <a:buNone/>
              <a:defRPr sz="1637"/>
            </a:lvl3pPr>
            <a:lvl4pPr marL="1246972" indent="0" algn="ctr">
              <a:buNone/>
              <a:defRPr sz="1454"/>
            </a:lvl4pPr>
            <a:lvl5pPr marL="1662630" indent="0" algn="ctr">
              <a:buNone/>
              <a:defRPr sz="1454"/>
            </a:lvl5pPr>
            <a:lvl6pPr marL="2078287" indent="0" algn="ctr">
              <a:buNone/>
              <a:defRPr sz="1454"/>
            </a:lvl6pPr>
            <a:lvl7pPr marL="2493944" indent="0" algn="ctr">
              <a:buNone/>
              <a:defRPr sz="1454"/>
            </a:lvl7pPr>
            <a:lvl8pPr marL="2909601" indent="0" algn="ctr">
              <a:buNone/>
              <a:defRPr sz="1454"/>
            </a:lvl8pPr>
            <a:lvl9pPr marL="3325258" indent="0" algn="ctr">
              <a:buNone/>
              <a:defRPr sz="1454"/>
            </a:lvl9pPr>
          </a:lstStyle>
          <a:p>
            <a:r>
              <a:rPr lang="en-US" dirty="0"/>
              <a:t>Author Name | Author Name | Author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754880"/>
            <a:ext cx="8229600" cy="365760"/>
          </a:xfrm>
        </p:spPr>
        <p:txBody>
          <a:bodyPr>
            <a:normAutofit/>
          </a:bodyPr>
          <a:lstStyle>
            <a:lvl1pPr>
              <a:defRPr sz="1272"/>
            </a:lvl1pPr>
          </a:lstStyle>
          <a:p>
            <a:pPr lvl="0"/>
            <a:r>
              <a:rPr lang="en-US" dirty="0"/>
              <a:t>M / D / 20XX</a:t>
            </a:r>
          </a:p>
        </p:txBody>
      </p:sp>
      <p:sp>
        <p:nvSpPr>
          <p:cNvPr id="15" name="Rectangle 6"/>
          <p:cNvSpPr/>
          <p:nvPr userDrawn="1"/>
        </p:nvSpPr>
        <p:spPr>
          <a:xfrm>
            <a:off x="0" y="6793992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sz="quarter" idx="15"/>
          </p:nvPr>
        </p:nvSpPr>
        <p:spPr>
          <a:xfrm>
            <a:off x="509557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Name Placeholder 1"/>
          <p:cNvSpPr>
            <a:spLocks noGrp="1"/>
          </p:cNvSpPr>
          <p:nvPr>
            <p:ph type="body" sz="quarter" idx="19" hasCustomPrompt="1"/>
          </p:nvPr>
        </p:nvSpPr>
        <p:spPr>
          <a:xfrm>
            <a:off x="449868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Bio Placeholder 1"/>
          <p:cNvSpPr>
            <a:spLocks noGrp="1"/>
          </p:cNvSpPr>
          <p:nvPr>
            <p:ph type="body" sz="quarter" idx="23" hasCustomPrompt="1"/>
          </p:nvPr>
        </p:nvSpPr>
        <p:spPr>
          <a:xfrm>
            <a:off x="449868" y="4306824"/>
            <a:ext cx="1765300" cy="1783080"/>
          </a:xfrm>
        </p:spPr>
        <p:txBody>
          <a:bodyPr>
            <a:noAutofit/>
          </a:bodyPr>
          <a:lstStyle>
            <a:lvl1pPr algn="ctr"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Biography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674658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Name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614969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Bio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614969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4829723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Name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70033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Bio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70033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8"/>
          </p:nvPr>
        </p:nvSpPr>
        <p:spPr>
          <a:xfrm>
            <a:off x="6973989" y="1737360"/>
            <a:ext cx="1737360" cy="173736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272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Name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914300" y="3584448"/>
            <a:ext cx="1765300" cy="369887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Bio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914300" y="4306824"/>
            <a:ext cx="1765300" cy="1783080"/>
          </a:xfrm>
        </p:spPr>
        <p:txBody>
          <a:bodyPr>
            <a:noAutofit/>
          </a:bodyPr>
          <a:lstStyle>
            <a:lvl1pPr marL="0" marR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831314" rtl="0" eaLnBrk="1" fontAlgn="auto" latinLnBrk="0" hangingPunct="1">
              <a:lnSpc>
                <a:spcPct val="90000"/>
              </a:lnSpc>
              <a:spcBef>
                <a:spcPts val="90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Biography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Meet the presenters.</a:t>
            </a:r>
          </a:p>
        </p:txBody>
      </p:sp>
    </p:spTree>
    <p:extLst>
      <p:ext uri="{BB962C8B-B14F-4D97-AF65-F5344CB8AC3E}">
        <p14:creationId xmlns:p14="http://schemas.microsoft.com/office/powerpoint/2010/main" val="408923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5 x 10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6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5"/>
          </p:nvPr>
        </p:nvSpPr>
        <p:spPr>
          <a:xfrm>
            <a:off x="1176793" y="5921852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5.</a:t>
            </a:r>
          </a:p>
        </p:txBody>
      </p:sp>
      <p:sp>
        <p:nvSpPr>
          <p:cNvPr id="22" name="Rectangle 13"/>
          <p:cNvSpPr/>
          <p:nvPr userDrawn="1"/>
        </p:nvSpPr>
        <p:spPr>
          <a:xfrm>
            <a:off x="457200" y="5923518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79612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844254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558557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37984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46" b="1" dirty="0">
                <a:solidFill>
                  <a:srgbClr val="1C4583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7145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860926" y="63502"/>
            <a:ext cx="4283075" cy="6703060"/>
          </a:xfrm>
        </p:spPr>
        <p:txBody>
          <a:bodyPr tIns="91440" bIns="9144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</p:spTree>
    <p:extLst>
      <p:ext uri="{BB962C8B-B14F-4D97-AF65-F5344CB8AC3E}">
        <p14:creationId xmlns:p14="http://schemas.microsoft.com/office/powerpoint/2010/main" val="134636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5 x 10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111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283257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" y="63502"/>
            <a:ext cx="4283075" cy="6703060"/>
          </a:xfrm>
        </p:spPr>
        <p:txBody>
          <a:bodyPr vert="horz" lIns="91440" tIns="91440" rIns="91440" bIns="9144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835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59416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80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1C4583">
              <a:alpha val="95000"/>
            </a:srgbClr>
          </a:solidFill>
        </p:spPr>
        <p:txBody>
          <a:bodyPr anchor="ctr" anchorCtr="0"/>
          <a:lstStyle>
            <a:lvl1pPr>
              <a:defRPr sz="290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46238"/>
            <a:ext cx="4114800" cy="4937125"/>
          </a:xfrm>
          <a:solidFill>
            <a:srgbClr val="1C4583">
              <a:alpha val="95000"/>
            </a:srgbClr>
          </a:solidFill>
        </p:spPr>
        <p:txBody>
          <a:bodyPr>
            <a:normAutofit/>
          </a:bodyPr>
          <a:lstStyle>
            <a:lvl1pPr>
              <a:defRPr sz="2909">
                <a:solidFill>
                  <a:schemeClr val="bg1"/>
                </a:solidFill>
              </a:defRPr>
            </a:lvl1pPr>
            <a:lvl2pPr>
              <a:defRPr sz="2909">
                <a:solidFill>
                  <a:schemeClr val="bg2"/>
                </a:solidFill>
              </a:defRPr>
            </a:lvl2pPr>
            <a:lvl3pPr>
              <a:defRPr sz="2909">
                <a:solidFill>
                  <a:schemeClr val="bg2"/>
                </a:solidFill>
              </a:defRPr>
            </a:lvl3pPr>
            <a:lvl4pPr>
              <a:defRPr sz="2909">
                <a:solidFill>
                  <a:schemeClr val="bg2"/>
                </a:solidFill>
              </a:defRPr>
            </a:lvl4pPr>
            <a:lvl5pPr>
              <a:defRPr sz="2909">
                <a:solidFill>
                  <a:schemeClr val="bg2"/>
                </a:solidFill>
              </a:defRPr>
            </a:lvl5pPr>
            <a:lvl6pPr>
              <a:defRPr sz="1637"/>
            </a:lvl6pPr>
            <a:lvl7pPr>
              <a:defRPr sz="1637"/>
            </a:lvl7pPr>
            <a:lvl8pPr>
              <a:defRPr sz="1637"/>
            </a:lvl8pPr>
            <a:lvl9pPr>
              <a:defRPr sz="1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6858000"/>
          </a:xfrm>
          <a:solidFill>
            <a:srgbClr val="1C4583">
              <a:alpha val="29804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927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405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4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8383" y="274638"/>
            <a:ext cx="6608419" cy="1143000"/>
          </a:xfrm>
          <a:noFill/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>
              <a:defRPr lang="en-US" sz="436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261" y="273050"/>
            <a:ext cx="1143000" cy="114458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4362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46238"/>
            <a:ext cx="8229600" cy="4937125"/>
          </a:xfrm>
        </p:spPr>
        <p:txBody>
          <a:bodyPr>
            <a:noAutofit/>
          </a:bodyPr>
          <a:lstStyle>
            <a:lvl1pPr marL="403433" indent="-415657">
              <a:spcBef>
                <a:spcPts val="1637"/>
              </a:spcBef>
              <a:defRPr sz="1637" baseline="0">
                <a:solidFill>
                  <a:schemeClr val="tx1"/>
                </a:solidFill>
              </a:defRPr>
            </a:lvl1pPr>
            <a:lvl2pPr>
              <a:defRPr sz="2182"/>
            </a:lvl2pPr>
            <a:lvl3pPr>
              <a:defRPr sz="2182"/>
            </a:lvl3pPr>
            <a:lvl4pPr>
              <a:defRPr sz="2182"/>
            </a:lvl4pPr>
            <a:lvl5pPr>
              <a:defRPr sz="2182"/>
            </a:lvl5pPr>
          </a:lstStyle>
          <a:p>
            <a:pPr marL="457200"/>
            <a:r>
              <a:rPr lang="en-US" dirty="0" err="1"/>
              <a:t>Hanushek</a:t>
            </a:r>
            <a:r>
              <a:rPr lang="en-US" dirty="0"/>
              <a:t>, E. A., &amp; Haycock, K. (2010). An effective teacher in every classroom: A lofty goal, but how to do it? </a:t>
            </a:r>
            <a:r>
              <a:rPr lang="en-US" i="1" dirty="0"/>
              <a:t>Education Next, 10</a:t>
            </a:r>
            <a:r>
              <a:rPr lang="en-US" dirty="0"/>
              <a:t>(3), 47–52.</a:t>
            </a:r>
          </a:p>
          <a:p>
            <a:pPr marL="457200"/>
            <a:r>
              <a:rPr lang="en-US" dirty="0" err="1"/>
              <a:t>Hanushek</a:t>
            </a:r>
            <a:r>
              <a:rPr lang="en-US" dirty="0"/>
              <a:t>, E. A., &amp; </a:t>
            </a:r>
            <a:r>
              <a:rPr lang="en-US" dirty="0" err="1"/>
              <a:t>Rivkin</a:t>
            </a:r>
            <a:r>
              <a:rPr lang="en-US" dirty="0"/>
              <a:t>, S. G. (2010). Generalizations about using value-added measures of teacher quality. </a:t>
            </a:r>
            <a:r>
              <a:rPr lang="en-US" i="1" dirty="0"/>
              <a:t>American Economic Review, 100</a:t>
            </a:r>
            <a:r>
              <a:rPr lang="en-US" dirty="0"/>
              <a:t>(2), 267–271.</a:t>
            </a:r>
          </a:p>
          <a:p>
            <a:pPr marL="457200"/>
            <a:r>
              <a:rPr lang="en-US" dirty="0"/>
              <a:t>Kane, T. J., &amp; </a:t>
            </a:r>
            <a:r>
              <a:rPr lang="en-US" dirty="0" err="1"/>
              <a:t>Staiger</a:t>
            </a:r>
            <a:r>
              <a:rPr lang="en-US" dirty="0"/>
              <a:t>, D. O. (2008). </a:t>
            </a:r>
            <a:r>
              <a:rPr lang="en-US" i="1" dirty="0"/>
              <a:t>Estimating teacher impacts on student achievement: An experimental evaluation </a:t>
            </a:r>
            <a:r>
              <a:rPr lang="en-US" dirty="0"/>
              <a:t>(NBER Working Paper No. 14607). Cambridge, MA: National Bureau of Economic Research.</a:t>
            </a:r>
          </a:p>
          <a:p>
            <a:pPr marL="457200"/>
            <a:r>
              <a:rPr lang="en-US" dirty="0"/>
              <a:t>Rothstein, J. (2010). Teacher quality in educational production: Tracking, decay, and student achievement. </a:t>
            </a:r>
            <a:r>
              <a:rPr lang="en-US" i="1" dirty="0"/>
              <a:t>Quarterly Journal of Economics, 125</a:t>
            </a:r>
            <a:r>
              <a:rPr lang="en-US" dirty="0"/>
              <a:t>(1), 175–214.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534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ac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8" y="6063896"/>
            <a:ext cx="2521799" cy="649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40"/>
            <a:ext cx="8229600" cy="495264"/>
          </a:xfrm>
        </p:spPr>
        <p:txBody>
          <a:bodyPr anchor="t">
            <a:spAutoFit/>
          </a:bodyPr>
          <a:lstStyle>
            <a:lvl1pPr>
              <a:defRPr sz="290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1730" y="1030584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 hasCustomPrompt="1"/>
          </p:nvPr>
        </p:nvSpPr>
        <p:spPr>
          <a:xfrm>
            <a:off x="459981" y="2318079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23" hasCustomPrompt="1"/>
          </p:nvPr>
        </p:nvSpPr>
        <p:spPr>
          <a:xfrm>
            <a:off x="459981" y="2643192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47" name="Picture Placeholder 22"/>
          <p:cNvSpPr>
            <a:spLocks noGrp="1" noChangeAspect="1"/>
          </p:cNvSpPr>
          <p:nvPr>
            <p:ph type="pic" sz="quarter" idx="24"/>
          </p:nvPr>
        </p:nvSpPr>
        <p:spPr>
          <a:xfrm>
            <a:off x="2912717" y="102569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Text Placeholder 35"/>
          <p:cNvSpPr>
            <a:spLocks noGrp="1"/>
          </p:cNvSpPr>
          <p:nvPr>
            <p:ph type="body" sz="quarter" idx="25" hasCustomPrompt="1"/>
          </p:nvPr>
        </p:nvSpPr>
        <p:spPr>
          <a:xfrm>
            <a:off x="2600967" y="2313186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35"/>
          <p:cNvSpPr>
            <a:spLocks noGrp="1"/>
          </p:cNvSpPr>
          <p:nvPr>
            <p:ph type="body" sz="quarter" idx="26" hasCustomPrompt="1"/>
          </p:nvPr>
        </p:nvSpPr>
        <p:spPr>
          <a:xfrm>
            <a:off x="2600968" y="2638300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0" name="Picture Placeholder 22"/>
          <p:cNvSpPr>
            <a:spLocks noGrp="1" noChangeAspect="1"/>
          </p:cNvSpPr>
          <p:nvPr>
            <p:ph type="pic" sz="quarter" idx="27"/>
          </p:nvPr>
        </p:nvSpPr>
        <p:spPr>
          <a:xfrm>
            <a:off x="5053701" y="103198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1" name="Text Placeholder 3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951" y="2319477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4741952" y="2644591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3" name="Picture Placeholder 22"/>
          <p:cNvSpPr>
            <a:spLocks noGrp="1" noChangeAspect="1"/>
          </p:cNvSpPr>
          <p:nvPr>
            <p:ph type="pic" sz="quarter" idx="30"/>
          </p:nvPr>
        </p:nvSpPr>
        <p:spPr>
          <a:xfrm>
            <a:off x="7194687" y="1027089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4" name="Text Placeholder 35"/>
          <p:cNvSpPr>
            <a:spLocks noGrp="1"/>
          </p:cNvSpPr>
          <p:nvPr>
            <p:ph type="body" sz="quarter" idx="31" hasCustomPrompt="1"/>
          </p:nvPr>
        </p:nvSpPr>
        <p:spPr>
          <a:xfrm>
            <a:off x="6882937" y="231458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35"/>
          <p:cNvSpPr>
            <a:spLocks noGrp="1"/>
          </p:cNvSpPr>
          <p:nvPr>
            <p:ph type="body" sz="quarter" idx="32" hasCustomPrompt="1"/>
          </p:nvPr>
        </p:nvSpPr>
        <p:spPr>
          <a:xfrm>
            <a:off x="6882938" y="2639698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56" name="Picture Placeholder 22"/>
          <p:cNvSpPr>
            <a:spLocks noGrp="1" noChangeAspect="1"/>
          </p:cNvSpPr>
          <p:nvPr>
            <p:ph type="pic" sz="quarter" idx="33"/>
          </p:nvPr>
        </p:nvSpPr>
        <p:spPr>
          <a:xfrm>
            <a:off x="775621" y="3633811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4" hasCustomPrompt="1"/>
          </p:nvPr>
        </p:nvSpPr>
        <p:spPr>
          <a:xfrm>
            <a:off x="463871" y="4921305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8" name="Text Placeholder 35"/>
          <p:cNvSpPr>
            <a:spLocks noGrp="1"/>
          </p:cNvSpPr>
          <p:nvPr>
            <p:ph type="body" sz="quarter" idx="35" hasCustomPrompt="1"/>
          </p:nvPr>
        </p:nvSpPr>
        <p:spPr>
          <a:xfrm>
            <a:off x="463872" y="5246419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0" name="Picture Placeholder 22"/>
          <p:cNvSpPr>
            <a:spLocks noGrp="1" noChangeAspect="1"/>
          </p:cNvSpPr>
          <p:nvPr>
            <p:ph type="pic" sz="quarter" idx="36"/>
          </p:nvPr>
        </p:nvSpPr>
        <p:spPr>
          <a:xfrm>
            <a:off x="2916606" y="362891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1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2604856" y="4916413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8" hasCustomPrompt="1"/>
          </p:nvPr>
        </p:nvSpPr>
        <p:spPr>
          <a:xfrm>
            <a:off x="2604857" y="524152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3" name="Picture Placeholder 22"/>
          <p:cNvSpPr>
            <a:spLocks noGrp="1" noChangeAspect="1"/>
          </p:cNvSpPr>
          <p:nvPr>
            <p:ph type="pic" sz="quarter" idx="39"/>
          </p:nvPr>
        </p:nvSpPr>
        <p:spPr>
          <a:xfrm>
            <a:off x="5057590" y="3635208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4" name="Text Placeholder 35"/>
          <p:cNvSpPr>
            <a:spLocks noGrp="1"/>
          </p:cNvSpPr>
          <p:nvPr>
            <p:ph type="body" sz="quarter" idx="40" hasCustomPrompt="1"/>
          </p:nvPr>
        </p:nvSpPr>
        <p:spPr>
          <a:xfrm>
            <a:off x="4745841" y="4922704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35"/>
          <p:cNvSpPr>
            <a:spLocks noGrp="1"/>
          </p:cNvSpPr>
          <p:nvPr>
            <p:ph type="body" sz="quarter" idx="41" hasCustomPrompt="1"/>
          </p:nvPr>
        </p:nvSpPr>
        <p:spPr>
          <a:xfrm>
            <a:off x="4745841" y="5247817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66" name="Picture Placeholder 22"/>
          <p:cNvSpPr>
            <a:spLocks noGrp="1" noChangeAspect="1"/>
          </p:cNvSpPr>
          <p:nvPr>
            <p:ph type="pic" sz="quarter" idx="42"/>
          </p:nvPr>
        </p:nvSpPr>
        <p:spPr>
          <a:xfrm>
            <a:off x="7198577" y="3630317"/>
            <a:ext cx="1186384" cy="1186384"/>
          </a:xfrm>
          <a:prstGeom prst="ellipse">
            <a:avLst/>
          </a:prstGeom>
        </p:spPr>
        <p:txBody>
          <a:bodyPr rtlCol="0" anchor="ctr" anchorCtr="0">
            <a:normAutofit/>
          </a:bodyPr>
          <a:lstStyle>
            <a:lvl1pPr algn="ctr"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7" name="Text Placeholder 35"/>
          <p:cNvSpPr>
            <a:spLocks noGrp="1"/>
          </p:cNvSpPr>
          <p:nvPr>
            <p:ph type="body" sz="quarter" idx="43" hasCustomPrompt="1"/>
          </p:nvPr>
        </p:nvSpPr>
        <p:spPr>
          <a:xfrm>
            <a:off x="6886828" y="4917812"/>
            <a:ext cx="1797550" cy="263361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09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35"/>
          <p:cNvSpPr>
            <a:spLocks noGrp="1"/>
          </p:cNvSpPr>
          <p:nvPr>
            <p:ph type="body" sz="quarter" idx="44" hasCustomPrompt="1"/>
          </p:nvPr>
        </p:nvSpPr>
        <p:spPr>
          <a:xfrm>
            <a:off x="6886829" y="5242925"/>
            <a:ext cx="1797550" cy="545534"/>
          </a:xfrm>
        </p:spPr>
        <p:txBody>
          <a:bodyPr wrap="square" anchor="t" anchorCtr="0">
            <a:spAutoFit/>
          </a:bodyPr>
          <a:lstStyle>
            <a:lvl1pPr algn="ctr">
              <a:spcBef>
                <a:spcPts val="0"/>
              </a:spcBef>
              <a:defRPr sz="1091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45998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dCounse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defTabSz="914318">
              <a:spcBef>
                <a:spcPct val="2000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676400"/>
            <a:ext cx="9144000" cy="16002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defTabSz="914318">
              <a:spcBef>
                <a:spcPct val="2000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marL="342828" indent="-342828" algn="ctr" defTabSz="914318">
              <a:spcBef>
                <a:spcPct val="2000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00200" y="1752600"/>
            <a:ext cx="7315200" cy="12954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6968" y="3810000"/>
            <a:ext cx="7388432" cy="1676400"/>
          </a:xfrm>
        </p:spPr>
        <p:txBody>
          <a:bodyPr/>
          <a:lstStyle>
            <a:lvl1pPr marL="0" indent="0">
              <a:spcBef>
                <a:spcPct val="10000"/>
              </a:spcBef>
              <a:buFont typeface="Wingdings" pitchFamily="2" charset="2"/>
              <a:buNone/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3400022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066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81001" y="1295400"/>
            <a:ext cx="8305800" cy="5029200"/>
          </a:xfrm>
        </p:spPr>
        <p:txBody>
          <a:bodyPr/>
          <a:lstStyle>
            <a:lvl1pPr>
              <a:buClrTx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742794" indent="-285690">
              <a:buClrTx/>
              <a:buFont typeface="Calibri" pitchFamily="34" charset="0"/>
              <a:buChar char="□"/>
              <a:defRPr sz="2400">
                <a:latin typeface="Calibri" pitchFamily="34" charset="0"/>
              </a:defRPr>
            </a:lvl2pPr>
            <a:lvl3pPr marL="1142761" indent="-228551">
              <a:buClrTx/>
              <a:buFont typeface="Calibri" pitchFamily="34" charset="0"/>
              <a:buChar char="□"/>
              <a:defRPr sz="2400">
                <a:latin typeface="Calibri" pitchFamily="34" charset="0"/>
              </a:defRPr>
            </a:lvl3pPr>
            <a:lvl4pPr marL="1599865" indent="-228551">
              <a:buClrTx/>
              <a:buFont typeface="Calibri" pitchFamily="34" charset="0"/>
              <a:buChar char="□"/>
              <a:defRPr sz="2400">
                <a:latin typeface="Calibri" pitchFamily="34" charset="0"/>
              </a:defRPr>
            </a:lvl4pPr>
            <a:lvl5pPr marL="2056969" indent="-228551">
              <a:buClrTx/>
              <a:buFont typeface="Calibri" pitchFamily="34" charset="0"/>
              <a:buChar char="□"/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6225" y="6464800"/>
            <a:ext cx="379474" cy="304800"/>
          </a:xfrm>
          <a:ln/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9"/>
            <a:ext cx="8229600" cy="2362201"/>
          </a:xfrm>
        </p:spPr>
        <p:txBody>
          <a:bodyPr anchor="t"/>
          <a:lstStyle>
            <a:lvl1pPr algn="ctr">
              <a:defRPr sz="41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91002"/>
            <a:ext cx="82296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104" indent="0">
              <a:buNone/>
              <a:defRPr sz="1800"/>
            </a:lvl2pPr>
            <a:lvl3pPr marL="914209" indent="0">
              <a:buNone/>
              <a:defRPr sz="1500"/>
            </a:lvl3pPr>
            <a:lvl4pPr marL="1371314" indent="0">
              <a:buNone/>
              <a:defRPr sz="1400"/>
            </a:lvl4pPr>
            <a:lvl5pPr marL="1828418" indent="0">
              <a:buNone/>
              <a:defRPr sz="1400"/>
            </a:lvl5pPr>
            <a:lvl6pPr marL="2285521" indent="0">
              <a:buNone/>
              <a:defRPr sz="1400"/>
            </a:lvl6pPr>
            <a:lvl7pPr marL="2742626" indent="0">
              <a:buNone/>
              <a:defRPr sz="1400"/>
            </a:lvl7pPr>
            <a:lvl8pPr marL="3199731" indent="0">
              <a:buNone/>
              <a:defRPr sz="1400"/>
            </a:lvl8pPr>
            <a:lvl9pPr marL="36568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6225" y="6464800"/>
            <a:ext cx="379474" cy="304800"/>
          </a:xfrm>
          <a:ln/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 userDrawn="1">
            <p:ph type="body" sz="quarter" idx="15"/>
          </p:nvPr>
        </p:nvSpPr>
        <p:spPr>
          <a:xfrm>
            <a:off x="1176793" y="5921852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5.</a:t>
            </a:r>
          </a:p>
        </p:txBody>
      </p:sp>
      <p:sp>
        <p:nvSpPr>
          <p:cNvPr id="22" name="Rectangle 13"/>
          <p:cNvSpPr/>
          <p:nvPr userDrawn="1"/>
        </p:nvSpPr>
        <p:spPr>
          <a:xfrm>
            <a:off x="457200" y="5923518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952236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029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Tx/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Tx/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Tx/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Tx/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543136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2"/>
            <a:ext cx="40976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4" indent="0">
              <a:buNone/>
              <a:defRPr sz="2000" b="1"/>
            </a:lvl2pPr>
            <a:lvl3pPr marL="914209" indent="0">
              <a:buNone/>
              <a:defRPr sz="1800" b="1"/>
            </a:lvl3pPr>
            <a:lvl4pPr marL="1371314" indent="0">
              <a:buNone/>
              <a:defRPr sz="1500" b="1"/>
            </a:lvl4pPr>
            <a:lvl5pPr marL="1828418" indent="0">
              <a:buNone/>
              <a:defRPr sz="1500" b="1"/>
            </a:lvl5pPr>
            <a:lvl6pPr marL="2285521" indent="0">
              <a:buNone/>
              <a:defRPr sz="1500" b="1"/>
            </a:lvl6pPr>
            <a:lvl7pPr marL="2742626" indent="0">
              <a:buNone/>
              <a:defRPr sz="1500" b="1"/>
            </a:lvl7pPr>
            <a:lvl8pPr marL="3199731" indent="0">
              <a:buNone/>
              <a:defRPr sz="1500" b="1"/>
            </a:lvl8pPr>
            <a:lvl9pPr marL="365683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90" y="2057400"/>
            <a:ext cx="4097697" cy="4267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Tx/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Tx/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12" y="1295402"/>
            <a:ext cx="40199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4" indent="0">
              <a:buNone/>
              <a:defRPr sz="2000" b="1"/>
            </a:lvl2pPr>
            <a:lvl3pPr marL="914209" indent="0">
              <a:buNone/>
              <a:defRPr sz="1800" b="1"/>
            </a:lvl3pPr>
            <a:lvl4pPr marL="1371314" indent="0">
              <a:buNone/>
              <a:defRPr sz="1500" b="1"/>
            </a:lvl4pPr>
            <a:lvl5pPr marL="1828418" indent="0">
              <a:buNone/>
              <a:defRPr sz="1500" b="1"/>
            </a:lvl5pPr>
            <a:lvl6pPr marL="2285521" indent="0">
              <a:buNone/>
              <a:defRPr sz="1500" b="1"/>
            </a:lvl6pPr>
            <a:lvl7pPr marL="2742626" indent="0">
              <a:buNone/>
              <a:defRPr sz="1500" b="1"/>
            </a:lvl7pPr>
            <a:lvl8pPr marL="3199731" indent="0">
              <a:buNone/>
              <a:defRPr sz="1500" b="1"/>
            </a:lvl8pPr>
            <a:lvl9pPr marL="365683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57400"/>
            <a:ext cx="4041775" cy="4267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buClrTx/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Tx/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543136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543136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4" indent="0">
              <a:buNone/>
              <a:defRPr sz="2800"/>
            </a:lvl2pPr>
            <a:lvl3pPr marL="914209" indent="0">
              <a:buNone/>
              <a:defRPr sz="2400"/>
            </a:lvl3pPr>
            <a:lvl4pPr marL="1371314" indent="0">
              <a:buNone/>
              <a:defRPr sz="2000"/>
            </a:lvl4pPr>
            <a:lvl5pPr marL="1828418" indent="0">
              <a:buNone/>
              <a:defRPr sz="2000"/>
            </a:lvl5pPr>
            <a:lvl6pPr marL="2285521" indent="0">
              <a:buNone/>
              <a:defRPr sz="2000"/>
            </a:lvl6pPr>
            <a:lvl7pPr marL="2742626" indent="0">
              <a:buNone/>
              <a:defRPr sz="2000"/>
            </a:lvl7pPr>
            <a:lvl8pPr marL="3199731" indent="0">
              <a:buNone/>
              <a:defRPr sz="2000"/>
            </a:lvl8pPr>
            <a:lvl9pPr marL="3656835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4" indent="0">
              <a:buNone/>
              <a:defRPr sz="1300"/>
            </a:lvl2pPr>
            <a:lvl3pPr marL="914209" indent="0">
              <a:buNone/>
              <a:defRPr sz="1000"/>
            </a:lvl3pPr>
            <a:lvl4pPr marL="1371314" indent="0">
              <a:buNone/>
              <a:defRPr sz="800"/>
            </a:lvl4pPr>
            <a:lvl5pPr marL="1828418" indent="0">
              <a:buNone/>
              <a:defRPr sz="800"/>
            </a:lvl5pPr>
            <a:lvl6pPr marL="2285521" indent="0">
              <a:buNone/>
              <a:defRPr sz="800"/>
            </a:lvl6pPr>
            <a:lvl7pPr marL="2742626" indent="0">
              <a:buNone/>
              <a:defRPr sz="800"/>
            </a:lvl7pPr>
            <a:lvl8pPr marL="3199731" indent="0">
              <a:buNone/>
              <a:defRPr sz="800"/>
            </a:lvl8pPr>
            <a:lvl9pPr marL="36568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543136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F65B5A-95D7-4AE5-867A-9A912C40B1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AFA5B8-6538-9B47-891A-BC6275A20678}"/>
              </a:ext>
            </a:extLst>
          </p:cNvPr>
          <p:cNvSpPr/>
          <p:nvPr userDrawn="1"/>
        </p:nvSpPr>
        <p:spPr>
          <a:xfrm>
            <a:off x="1" y="4622801"/>
            <a:ext cx="9144000" cy="809171"/>
          </a:xfrm>
          <a:prstGeom prst="rect">
            <a:avLst/>
          </a:prstGeom>
          <a:solidFill>
            <a:srgbClr val="135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B2F13-CC2A-F54F-B991-02F31DCA0305}"/>
              </a:ext>
            </a:extLst>
          </p:cNvPr>
          <p:cNvSpPr/>
          <p:nvPr userDrawn="1"/>
        </p:nvSpPr>
        <p:spPr>
          <a:xfrm>
            <a:off x="1" y="1"/>
            <a:ext cx="9144000" cy="4622798"/>
          </a:xfrm>
          <a:prstGeom prst="rect">
            <a:avLst/>
          </a:prstGeom>
          <a:solidFill>
            <a:srgbClr val="0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3E21F-0F42-C741-A122-21F873F1D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7" y="1984481"/>
            <a:ext cx="4548603" cy="2387600"/>
          </a:xfrm>
        </p:spPr>
        <p:txBody>
          <a:bodyPr anchor="b"/>
          <a:lstStyle>
            <a:lvl1pPr algn="l">
              <a:defRPr sz="450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6A65F-8B72-A04C-8143-699BB46AE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7" y="4847613"/>
            <a:ext cx="6156398" cy="542925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18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3" indent="0" algn="ctr">
              <a:buNone/>
              <a:defRPr sz="1200"/>
            </a:lvl4pPr>
            <a:lvl5pPr marL="1371671" indent="0" algn="ctr">
              <a:buNone/>
              <a:defRPr sz="1200"/>
            </a:lvl5pPr>
            <a:lvl6pPr marL="1714588" indent="0" algn="ctr">
              <a:buNone/>
              <a:defRPr sz="1200"/>
            </a:lvl6pPr>
            <a:lvl7pPr marL="2057505" indent="0" algn="ctr">
              <a:buNone/>
              <a:defRPr sz="1200"/>
            </a:lvl7pPr>
            <a:lvl8pPr marL="2400422" indent="0" algn="ctr">
              <a:buNone/>
              <a:defRPr sz="1200"/>
            </a:lvl8pPr>
            <a:lvl9pPr marL="274334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B7EC7C-C2A1-874F-ADF0-75CC6E1EBCE0}"/>
              </a:ext>
            </a:extLst>
          </p:cNvPr>
          <p:cNvGrpSpPr/>
          <p:nvPr userDrawn="1"/>
        </p:nvGrpSpPr>
        <p:grpSpPr>
          <a:xfrm>
            <a:off x="4940490" y="0"/>
            <a:ext cx="4203509" cy="4622798"/>
            <a:chOff x="7882193" y="314460"/>
            <a:chExt cx="4309807" cy="4308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650E7B-1F5B-6E4C-B6CE-C39792F20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21874" y="2465437"/>
              <a:ext cx="2170126" cy="21573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1E6352-D7C9-A64E-B960-C9ACBF6AA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882193" y="314460"/>
              <a:ext cx="2171420" cy="217142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1" y="5431972"/>
            <a:ext cx="9144000" cy="1496286"/>
            <a:chOff x="1" y="5431972"/>
            <a:chExt cx="12192000" cy="14962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7CCD7B-8AD4-A74D-804A-DC64D95406B6}"/>
                </a:ext>
              </a:extLst>
            </p:cNvPr>
            <p:cNvSpPr/>
            <p:nvPr userDrawn="1"/>
          </p:nvSpPr>
          <p:spPr>
            <a:xfrm>
              <a:off x="1" y="5431972"/>
              <a:ext cx="12192000" cy="1496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A62EA8-0300-3641-977B-26B389305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7609" y="5900714"/>
              <a:ext cx="2767601" cy="60584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5A06FC-50FD-534F-AE0D-CF5269C630F2}"/>
                </a:ext>
              </a:extLst>
            </p:cNvPr>
            <p:cNvCxnSpPr/>
            <p:nvPr userDrawn="1"/>
          </p:nvCxnSpPr>
          <p:spPr>
            <a:xfrm>
              <a:off x="3259393" y="5900714"/>
              <a:ext cx="0" cy="5588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9FA467-DC8F-6D42-B10A-9D3490E4D890}"/>
                </a:ext>
              </a:extLst>
            </p:cNvPr>
            <p:cNvSpPr txBox="1"/>
            <p:nvPr userDrawn="1"/>
          </p:nvSpPr>
          <p:spPr>
            <a:xfrm>
              <a:off x="3340337" y="5826171"/>
              <a:ext cx="36651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Retaining Employment and Talent After Injury/Illness Network</a:t>
              </a:r>
            </a:p>
          </p:txBody>
        </p:sp>
        <p:pic>
          <p:nvPicPr>
            <p:cNvPr id="19" name="Picture 18" descr="American Institutes for Research Logo">
              <a:extLst>
                <a:ext uri="{FF2B5EF4-FFF2-40B4-BE49-F238E27FC236}">
                  <a16:creationId xmlns:a16="http://schemas.microsoft.com/office/drawing/2014/main" id="{5AFE7712-F838-4CED-9518-8503E320C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86166" y="5931999"/>
              <a:ext cx="1965891" cy="574558"/>
            </a:xfrm>
            <a:prstGeom prst="rect">
              <a:avLst/>
            </a:prstGeom>
          </p:spPr>
        </p:pic>
        <p:pic>
          <p:nvPicPr>
            <p:cNvPr id="20" name="Picture 2" descr="Image result for ODEP logo">
              <a:extLst>
                <a:ext uri="{FF2B5EF4-FFF2-40B4-BE49-F238E27FC236}">
                  <a16:creationId xmlns:a16="http://schemas.microsoft.com/office/drawing/2014/main" id="{C13C8169-53BA-4B57-8E01-C757B0A618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5286" y="5789583"/>
              <a:ext cx="734199" cy="76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582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349F4C-5326-8141-BF8E-6094E9E3EBAF}"/>
              </a:ext>
            </a:extLst>
          </p:cNvPr>
          <p:cNvSpPr/>
          <p:nvPr userDrawn="1"/>
        </p:nvSpPr>
        <p:spPr>
          <a:xfrm>
            <a:off x="1" y="4622801"/>
            <a:ext cx="9144000" cy="809171"/>
          </a:xfrm>
          <a:prstGeom prst="rect">
            <a:avLst/>
          </a:prstGeom>
          <a:solidFill>
            <a:srgbClr val="135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621-0C7E-A94D-97B5-2AAE5D0A09C1}"/>
              </a:ext>
            </a:extLst>
          </p:cNvPr>
          <p:cNvSpPr/>
          <p:nvPr userDrawn="1"/>
        </p:nvSpPr>
        <p:spPr>
          <a:xfrm>
            <a:off x="1" y="1"/>
            <a:ext cx="9144000" cy="4622798"/>
          </a:xfrm>
          <a:prstGeom prst="rect">
            <a:avLst/>
          </a:prstGeom>
          <a:solidFill>
            <a:srgbClr val="0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8409D-2C73-7C47-AE67-42A81DF6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1" y="1709739"/>
            <a:ext cx="7886700" cy="2852737"/>
          </a:xfrm>
        </p:spPr>
        <p:txBody>
          <a:bodyPr anchor="b"/>
          <a:lstStyle>
            <a:lvl1pPr>
              <a:defRPr sz="450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FD17-3EF9-8F4E-A025-2D734116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41" y="4845133"/>
            <a:ext cx="7886700" cy="124451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842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Sub-Head-POLL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349F4C-5326-8141-BF8E-6094E9E3EBAF}"/>
              </a:ext>
            </a:extLst>
          </p:cNvPr>
          <p:cNvSpPr/>
          <p:nvPr userDrawn="1"/>
        </p:nvSpPr>
        <p:spPr>
          <a:xfrm>
            <a:off x="1" y="4352926"/>
            <a:ext cx="9144000" cy="1079046"/>
          </a:xfrm>
          <a:prstGeom prst="rect">
            <a:avLst/>
          </a:prstGeom>
          <a:solidFill>
            <a:srgbClr val="135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621-0C7E-A94D-97B5-2AAE5D0A09C1}"/>
              </a:ext>
            </a:extLst>
          </p:cNvPr>
          <p:cNvSpPr/>
          <p:nvPr userDrawn="1"/>
        </p:nvSpPr>
        <p:spPr>
          <a:xfrm>
            <a:off x="1" y="2"/>
            <a:ext cx="9144000" cy="435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8409D-2C73-7C47-AE67-42A81DF6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1" y="1709739"/>
            <a:ext cx="7886700" cy="2255382"/>
          </a:xfrm>
        </p:spPr>
        <p:txBody>
          <a:bodyPr anchor="b"/>
          <a:lstStyle>
            <a:lvl1pPr>
              <a:defRPr sz="45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FD17-3EF9-8F4E-A025-2D734116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41" y="4438651"/>
            <a:ext cx="7886700" cy="16510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51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C4D-858E-FF49-9372-03F11756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13C8F-60E0-CA49-8331-B13DA740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76" indent="-171458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313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C4D-858E-FF49-9372-03F11756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13C8F-60E0-CA49-8331-B13DA740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43" y="1690688"/>
            <a:ext cx="1176358" cy="4124473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defTabSz="685800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F2D0732-B692-42F8-AFF8-515E3BF04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453403" y="2360964"/>
            <a:ext cx="141194" cy="2689412"/>
          </a:xfrm>
          <a:prstGeom prst="leftBrace">
            <a:avLst/>
          </a:prstGeom>
          <a:ln>
            <a:solidFill>
              <a:srgbClr val="135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28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A1DA89-49B2-4A06-8073-F1DDF41E2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797" y="1716923"/>
            <a:ext cx="2552700" cy="1279525"/>
          </a:xfrm>
          <a:prstGeom prst="roundRect">
            <a:avLst/>
          </a:prstGeom>
          <a:solidFill>
            <a:srgbClr val="00346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55" tIns="110535" rIns="156255" bIns="110535" numCol="1" spcCol="1270" anchor="ctr" anchorCtr="0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/>
              <a:t>Edit Master text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78BECA25-BD18-4A17-85AE-4758EFEDC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5400000">
            <a:off x="5990658" y="76287"/>
            <a:ext cx="1279524" cy="4547849"/>
          </a:xfrm>
          <a:prstGeom prst="round2SameRect">
            <a:avLst/>
          </a:prstGeom>
          <a:solidFill>
            <a:srgbClr val="C2E0F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6255" tIns="110535" rIns="156255" bIns="110535" numCol="1" spcCol="1270" rtlCol="0" anchor="t" anchorCtr="0">
            <a:noAutofit/>
          </a:bodyPr>
          <a:lstStyle>
            <a:lvl1pPr marL="0" indent="0" algn="l">
              <a:spcAft>
                <a:spcPts val="14"/>
              </a:spcAft>
              <a:buClrTx/>
              <a:buSzPct val="100000"/>
              <a:buNone/>
              <a:defRPr lang="en-US" sz="1200" smtClean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4"/>
              </a:spcAft>
              <a:buClrTx/>
              <a:buSzPct val="120000"/>
              <a:buFont typeface="Symbol" panose="05050102010706020507" pitchFamily="18" charset="2"/>
              <a:buNone/>
              <a:defRPr lang="en-US" sz="1200" kern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>
              <a:defRPr lang="en-US" smtClean="0">
                <a:solidFill>
                  <a:schemeClr val="tx1"/>
                </a:solidFill>
              </a:defRPr>
            </a:lvl3pPr>
            <a:lvl4pPr algn="l">
              <a:defRPr lang="en-US" smtClean="0">
                <a:solidFill>
                  <a:schemeClr val="tx1"/>
                </a:solidFill>
              </a:defRPr>
            </a:lvl4pPr>
            <a:lvl5pPr algn="l">
              <a:defRPr lang="en-US">
                <a:solidFill>
                  <a:schemeClr val="tx1"/>
                </a:solidFill>
              </a:defRPr>
            </a:lvl5pPr>
          </a:lstStyle>
          <a:p>
            <a:pPr marL="171458" lvl="0" indent="-171458"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Edit Master text styles</a:t>
            </a:r>
          </a:p>
          <a:p>
            <a:pPr marL="128588" lvl="0" indent="-128588" algn="l" defTabSz="533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Second level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71162C4-DD85-4462-945E-E595FD0D7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3797" y="3148570"/>
            <a:ext cx="2552700" cy="1279525"/>
          </a:xfrm>
          <a:prstGeom prst="roundRect">
            <a:avLst/>
          </a:prstGeom>
          <a:solidFill>
            <a:srgbClr val="00346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55" tIns="110535" rIns="156255" bIns="110535" numCol="1" spcCol="1270" anchor="ctr" anchorCtr="0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/>
              <a:t>Edit Master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A25C0379-CF8F-4AD0-92CD-4B3CDBF1D0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990658" y="1507934"/>
            <a:ext cx="1279524" cy="4547849"/>
          </a:xfrm>
          <a:prstGeom prst="round2SameRect">
            <a:avLst/>
          </a:prstGeom>
          <a:solidFill>
            <a:srgbClr val="C2E0F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6255" tIns="110535" rIns="156255" bIns="110535" numCol="1" spcCol="1270" rtlCol="0" anchor="t" anchorCtr="0">
            <a:noAutofit/>
          </a:bodyPr>
          <a:lstStyle>
            <a:lvl1pPr marL="0" indent="0" algn="l">
              <a:spcAft>
                <a:spcPts val="14"/>
              </a:spcAft>
              <a:buClrTx/>
              <a:buSzPct val="100000"/>
              <a:buNone/>
              <a:defRPr lang="en-US" sz="1200" smtClean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4"/>
              </a:spcAft>
              <a:buClrTx/>
              <a:buSzPct val="120000"/>
              <a:buFont typeface="Symbol" panose="05050102010706020507" pitchFamily="18" charset="2"/>
              <a:buNone/>
              <a:defRPr lang="en-US" sz="1200" kern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>
              <a:defRPr lang="en-US" smtClean="0">
                <a:solidFill>
                  <a:schemeClr val="tx1"/>
                </a:solidFill>
              </a:defRPr>
            </a:lvl3pPr>
            <a:lvl4pPr algn="l">
              <a:defRPr lang="en-US" smtClean="0">
                <a:solidFill>
                  <a:schemeClr val="tx1"/>
                </a:solidFill>
              </a:defRPr>
            </a:lvl4pPr>
            <a:lvl5pPr algn="l">
              <a:defRPr lang="en-US">
                <a:solidFill>
                  <a:schemeClr val="tx1"/>
                </a:solidFill>
              </a:defRPr>
            </a:lvl5pPr>
          </a:lstStyle>
          <a:p>
            <a:pPr marL="171458" lvl="0" indent="-171458"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Edit Master text styles</a:t>
            </a:r>
          </a:p>
          <a:p>
            <a:pPr marL="128588" lvl="0" indent="-128588" algn="l" defTabSz="533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09460AC-7613-4F6E-A87C-3064207DE5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3797" y="4487292"/>
            <a:ext cx="2552700" cy="1279525"/>
          </a:xfrm>
          <a:prstGeom prst="roundRect">
            <a:avLst/>
          </a:prstGeom>
          <a:solidFill>
            <a:srgbClr val="00346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55" tIns="110535" rIns="156255" bIns="110535" numCol="1" spcCol="1270" anchor="ctr" anchorCtr="0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/>
              <a:t>Edit Master text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01142200-5FE8-45F4-8DA7-E36FCEF593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5400000">
            <a:off x="5990658" y="2846656"/>
            <a:ext cx="1279524" cy="4547849"/>
          </a:xfrm>
          <a:prstGeom prst="round2SameRect">
            <a:avLst/>
          </a:prstGeom>
          <a:solidFill>
            <a:srgbClr val="C2E0F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6255" tIns="110535" rIns="156255" bIns="110535" numCol="1" spcCol="1270" rtlCol="0" anchor="t" anchorCtr="0">
            <a:noAutofit/>
          </a:bodyPr>
          <a:lstStyle>
            <a:lvl1pPr marL="0" indent="0" algn="l">
              <a:spcAft>
                <a:spcPts val="14"/>
              </a:spcAft>
              <a:buClrTx/>
              <a:buSzPct val="100000"/>
              <a:buNone/>
              <a:defRPr lang="en-US" sz="1200" smtClean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14"/>
              </a:spcAft>
              <a:buClrTx/>
              <a:buSzPct val="120000"/>
              <a:buFont typeface="Symbol" panose="05050102010706020507" pitchFamily="18" charset="2"/>
              <a:buNone/>
              <a:defRPr lang="en-US" sz="1200" kern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>
              <a:defRPr lang="en-US" smtClean="0">
                <a:solidFill>
                  <a:schemeClr val="tx1"/>
                </a:solidFill>
              </a:defRPr>
            </a:lvl3pPr>
            <a:lvl4pPr algn="l">
              <a:defRPr lang="en-US" smtClean="0">
                <a:solidFill>
                  <a:schemeClr val="tx1"/>
                </a:solidFill>
              </a:defRPr>
            </a:lvl4pPr>
            <a:lvl5pPr algn="l">
              <a:defRPr lang="en-US">
                <a:solidFill>
                  <a:schemeClr val="tx1"/>
                </a:solidFill>
              </a:defRPr>
            </a:lvl5pPr>
          </a:lstStyle>
          <a:p>
            <a:pPr marL="171458" lvl="0" indent="-171458" algn="ctr" defTabSz="800100"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Edit Master text styles</a:t>
            </a:r>
          </a:p>
          <a:p>
            <a:pPr marL="128588" lvl="0" indent="-128588" algn="l" defTabSz="533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83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1176793" y="5066079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  <p:sp>
        <p:nvSpPr>
          <p:cNvPr id="21" name="Rectangle 12"/>
          <p:cNvSpPr/>
          <p:nvPr userDrawn="1"/>
        </p:nvSpPr>
        <p:spPr>
          <a:xfrm>
            <a:off x="457200" y="506755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81096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C4D-858E-FF49-9372-03F11756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42" y="365126"/>
            <a:ext cx="81677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08C90C-7529-4695-8F9B-132E98908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037" y="1624013"/>
            <a:ext cx="8558213" cy="639762"/>
          </a:xfrm>
        </p:spPr>
        <p:txBody>
          <a:bodyPr/>
          <a:lstStyle>
            <a:lvl1pPr marL="0" indent="0" algn="ctr">
              <a:buNone/>
              <a:defRPr/>
            </a:lvl1pPr>
            <a:lvl2pPr marL="342918" indent="0" algn="ctr">
              <a:buNone/>
              <a:defRPr/>
            </a:lvl2pPr>
            <a:lvl3pPr marL="685836" indent="0" algn="ctr">
              <a:buNone/>
              <a:defRPr/>
            </a:lvl3pPr>
            <a:lvl4pPr marL="1028753" indent="0" algn="ctr">
              <a:buNone/>
              <a:defRPr/>
            </a:lvl4pPr>
            <a:lvl5pPr marL="1371671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CCC53-DA5D-4BF0-AEF0-ECEBF08335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542" y="2264525"/>
            <a:ext cx="2382170" cy="3546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13C8F-60E0-CA49-8331-B13DA740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815" y="2264525"/>
            <a:ext cx="2716667" cy="3546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7A9DF5-3BED-4784-BCEB-542961C7ED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41584" y="2264525"/>
            <a:ext cx="2716667" cy="3546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D4155B-898B-453A-B089-A6CD4D9B9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63081" y="1936462"/>
            <a:ext cx="0" cy="3938022"/>
          </a:xfrm>
          <a:prstGeom prst="line">
            <a:avLst/>
          </a:prstGeom>
          <a:ln w="19050">
            <a:solidFill>
              <a:srgbClr val="135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8DD607-9AB4-4E85-888F-432282F07E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65272" y="1941382"/>
            <a:ext cx="0" cy="3933102"/>
          </a:xfrm>
          <a:prstGeom prst="line">
            <a:avLst/>
          </a:prstGeom>
          <a:ln w="19050">
            <a:solidFill>
              <a:srgbClr val="135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70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3 with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F20C-4ADD-2B4D-949F-84A49E1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FAB86-0522-6748-95FB-734B8C6B1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642" y="1825625"/>
            <a:ext cx="395419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A9E9-CEF4-2B49-8C8C-94DAAE98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5435" y="1825625"/>
            <a:ext cx="40799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8E54E-3420-4A59-A3C9-ECA9A0E8F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061749" y="2312895"/>
            <a:ext cx="507820" cy="2115729"/>
            <a:chOff x="5415665" y="2312894"/>
            <a:chExt cx="677093" cy="211572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50DF7BD-59D5-485A-9996-F9141367D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544118" y="2312894"/>
              <a:ext cx="548640" cy="0"/>
            </a:xfrm>
            <a:prstGeom prst="straightConnector1">
              <a:avLst/>
            </a:prstGeom>
            <a:ln w="73025">
              <a:solidFill>
                <a:srgbClr val="1352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4F7752-B925-4753-A369-97D6BD3DA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118" y="3576656"/>
              <a:ext cx="548640" cy="0"/>
            </a:xfrm>
            <a:prstGeom prst="straightConnector1">
              <a:avLst/>
            </a:prstGeom>
            <a:ln w="73025">
              <a:solidFill>
                <a:srgbClr val="1352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6B7B3B-D9F3-499E-B91D-A9829059C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544118" y="4428623"/>
              <a:ext cx="548640" cy="0"/>
            </a:xfrm>
            <a:prstGeom prst="straightConnector1">
              <a:avLst/>
            </a:prstGeom>
            <a:ln w="73025">
              <a:solidFill>
                <a:srgbClr val="1352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14294A-9013-44C8-B57B-163FC71C09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544118" y="3039035"/>
              <a:ext cx="548640" cy="0"/>
            </a:xfrm>
            <a:prstGeom prst="straightConnector1">
              <a:avLst/>
            </a:prstGeom>
            <a:ln w="73025">
              <a:solidFill>
                <a:srgbClr val="1352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D0567936-2D5F-4903-B72B-726F1CEE6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415665" y="2649071"/>
              <a:ext cx="45719" cy="779929"/>
            </a:xfrm>
            <a:prstGeom prst="rightBrace">
              <a:avLst/>
            </a:prstGeom>
            <a:ln>
              <a:solidFill>
                <a:srgbClr val="1352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28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113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F20C-4ADD-2B4D-949F-84A49E1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FAB86-0522-6748-95FB-734B8C6B1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642" y="1825625"/>
            <a:ext cx="395419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A9E9-CEF4-2B49-8C8C-94DAAE98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5435" y="1825625"/>
            <a:ext cx="40799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759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lead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F20C-4ADD-2B4D-949F-84A49E1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3321E1-AD2C-47C7-9FB5-3E89874CFC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662" y="1690689"/>
            <a:ext cx="8167688" cy="981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B4CE517-6A57-45D3-9865-8861EF801A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662" y="2462213"/>
            <a:ext cx="8167688" cy="981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FAB86-0522-6748-95FB-734B8C6B1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642" y="3429000"/>
            <a:ext cx="3954196" cy="2747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A9E9-CEF4-2B49-8C8C-94DAAE98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5435" y="3429000"/>
            <a:ext cx="4079916" cy="2747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11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AFA5B8-6538-9B47-891A-BC6275A20678}"/>
              </a:ext>
            </a:extLst>
          </p:cNvPr>
          <p:cNvSpPr/>
          <p:nvPr userDrawn="1"/>
        </p:nvSpPr>
        <p:spPr>
          <a:xfrm>
            <a:off x="1" y="4622801"/>
            <a:ext cx="9144000" cy="809171"/>
          </a:xfrm>
          <a:prstGeom prst="rect">
            <a:avLst/>
          </a:prstGeom>
          <a:solidFill>
            <a:srgbClr val="135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B2F13-CC2A-F54F-B991-02F31DCA0305}"/>
              </a:ext>
            </a:extLst>
          </p:cNvPr>
          <p:cNvSpPr/>
          <p:nvPr userDrawn="1"/>
        </p:nvSpPr>
        <p:spPr>
          <a:xfrm>
            <a:off x="1" y="1"/>
            <a:ext cx="9144000" cy="4622798"/>
          </a:xfrm>
          <a:prstGeom prst="rect">
            <a:avLst/>
          </a:prstGeom>
          <a:solidFill>
            <a:srgbClr val="0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Contact Information">
            <a:extLst>
              <a:ext uri="{FF2B5EF4-FFF2-40B4-BE49-F238E27FC236}">
                <a16:creationId xmlns:a16="http://schemas.microsoft.com/office/drawing/2014/main" id="{19E711C3-A949-43D4-A1F4-84079E34DA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328" y="2543664"/>
            <a:ext cx="6417392" cy="1231786"/>
          </a:xfrm>
        </p:spPr>
        <p:txBody>
          <a:bodyPr>
            <a:no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3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Presenter’s Job Title</a:t>
            </a:r>
          </a:p>
          <a:p>
            <a:r>
              <a:rPr lang="en-US" dirty="0"/>
              <a:t>202.403.####</a:t>
            </a:r>
          </a:p>
          <a:p>
            <a:r>
              <a:rPr lang="en-US" dirty="0"/>
              <a:t>email.address@air.org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C8A699-8389-4C55-8231-FA6BDEE1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65960"/>
            <a:ext cx="6419088" cy="521208"/>
          </a:xfrm>
        </p:spPr>
        <p:txBody>
          <a:bodyPr>
            <a:normAutofit/>
          </a:bodyPr>
          <a:lstStyle>
            <a:lvl1pPr algn="l">
              <a:defRPr lang="en-US" sz="1800" b="0" i="0" kern="1200" cap="all" spc="225" baseline="0" dirty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lvl1pPr>
          </a:lstStyle>
          <a:p>
            <a:r>
              <a:rPr lang="en-US" dirty="0"/>
              <a:t>Presenter’s Name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5431972"/>
            <a:ext cx="9144000" cy="1496286"/>
            <a:chOff x="1" y="5431972"/>
            <a:chExt cx="12192000" cy="14962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7CCD7B-8AD4-A74D-804A-DC64D95406B6}"/>
                </a:ext>
              </a:extLst>
            </p:cNvPr>
            <p:cNvSpPr/>
            <p:nvPr userDrawn="1"/>
          </p:nvSpPr>
          <p:spPr>
            <a:xfrm>
              <a:off x="1" y="5431972"/>
              <a:ext cx="12192000" cy="1496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A62EA8-0300-3641-977B-26B389305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2514" y="5900714"/>
              <a:ext cx="2552700" cy="558800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5A06FC-50FD-534F-AE0D-CF5269C630F2}"/>
                </a:ext>
              </a:extLst>
            </p:cNvPr>
            <p:cNvCxnSpPr/>
            <p:nvPr userDrawn="1"/>
          </p:nvCxnSpPr>
          <p:spPr>
            <a:xfrm>
              <a:off x="3259393" y="5900714"/>
              <a:ext cx="0" cy="5588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9FA467-DC8F-6D42-B10A-9D3490E4D890}"/>
                </a:ext>
              </a:extLst>
            </p:cNvPr>
            <p:cNvSpPr txBox="1"/>
            <p:nvPr userDrawn="1"/>
          </p:nvSpPr>
          <p:spPr>
            <a:xfrm>
              <a:off x="3340337" y="5826171"/>
              <a:ext cx="36651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Retaining Employment and Talent After Injury/Illness Network</a:t>
              </a:r>
            </a:p>
          </p:txBody>
        </p:sp>
        <p:pic>
          <p:nvPicPr>
            <p:cNvPr id="25" name="Picture 24" descr="American Institutes for Research Logo">
              <a:extLst>
                <a:ext uri="{FF2B5EF4-FFF2-40B4-BE49-F238E27FC236}">
                  <a16:creationId xmlns:a16="http://schemas.microsoft.com/office/drawing/2014/main" id="{5AFE7712-F838-4CED-9518-8503E320C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86166" y="5931999"/>
              <a:ext cx="2127504" cy="621792"/>
            </a:xfrm>
            <a:prstGeom prst="rect">
              <a:avLst/>
            </a:prstGeom>
          </p:spPr>
        </p:pic>
        <p:pic>
          <p:nvPicPr>
            <p:cNvPr id="26" name="Picture 2" descr="Image result for ODEP logo">
              <a:extLst>
                <a:ext uri="{FF2B5EF4-FFF2-40B4-BE49-F238E27FC236}">
                  <a16:creationId xmlns:a16="http://schemas.microsoft.com/office/drawing/2014/main" id="{C13C8169-53BA-4B57-8E01-C757B0A618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4571" y="5789583"/>
              <a:ext cx="594915" cy="76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2943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i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6782"/>
            <a:ext cx="8229600" cy="1143000"/>
          </a:xfrm>
          <a:ln>
            <a:noFill/>
          </a:ln>
        </p:spPr>
        <p:txBody>
          <a:bodyPr>
            <a:noAutofit/>
          </a:bodyPr>
          <a:lstStyle>
            <a:lvl1pPr>
              <a:defRPr sz="545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19414"/>
            <a:ext cx="8229600" cy="946150"/>
          </a:xfrm>
        </p:spPr>
        <p:txBody>
          <a:bodyPr>
            <a:normAutofit/>
          </a:bodyPr>
          <a:lstStyle>
            <a:lvl1pPr>
              <a:defRPr sz="327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37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1176793" y="4210308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20" name="Rectangle 11"/>
          <p:cNvSpPr/>
          <p:nvPr userDrawn="1"/>
        </p:nvSpPr>
        <p:spPr>
          <a:xfrm>
            <a:off x="457200" y="4211594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2504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1176793" y="3354537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19" name="Rectangle 10"/>
          <p:cNvSpPr/>
          <p:nvPr userDrawn="1"/>
        </p:nvSpPr>
        <p:spPr>
          <a:xfrm>
            <a:off x="457200" y="3355630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1746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176793" y="2498766"/>
            <a:ext cx="7510008" cy="655638"/>
          </a:xfrm>
        </p:spPr>
        <p:txBody>
          <a:bodyPr anchor="ctr" anchorCtr="0">
            <a:noAutofit/>
          </a:bodyPr>
          <a:lstStyle>
            <a:lvl1pPr>
              <a:defRPr sz="2546">
                <a:solidFill>
                  <a:schemeClr val="tx1"/>
                </a:solidFill>
              </a:defRPr>
            </a:lvl1pPr>
            <a:lvl2pPr>
              <a:defRPr sz="2546"/>
            </a:lvl2pPr>
            <a:lvl3pPr>
              <a:defRPr sz="2546"/>
            </a:lvl3pPr>
            <a:lvl4pPr>
              <a:defRPr sz="2546"/>
            </a:lvl4pPr>
            <a:lvl5pPr>
              <a:defRPr sz="254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457200" y="1643703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7" name="Rectangle 9"/>
          <p:cNvSpPr/>
          <p:nvPr userDrawn="1"/>
        </p:nvSpPr>
        <p:spPr>
          <a:xfrm>
            <a:off x="457200" y="2499667"/>
            <a:ext cx="8229600" cy="654971"/>
          </a:xfrm>
          <a:prstGeom prst="rect">
            <a:avLst/>
          </a:prstGeom>
          <a:solidFill>
            <a:schemeClr val="tx2">
              <a:lumMod val="40000"/>
              <a:lumOff val="60000"/>
              <a:alpha val="1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46" b="1" dirty="0">
                <a:solidFill>
                  <a:schemeClr val="tx2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9676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6074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>
              <a:solidFill>
                <a:srgbClr val="4454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82"/>
            <a:ext cx="3907966" cy="1143000"/>
          </a:xfrm>
        </p:spPr>
        <p:txBody>
          <a:bodyPr anchor="ctr">
            <a:normAutofit/>
          </a:bodyPr>
          <a:lstStyle>
            <a:lvl1pPr>
              <a:defRPr sz="2909">
                <a:solidFill>
                  <a:srgbClr val="FFF7F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46238"/>
            <a:ext cx="3908426" cy="4937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860926" y="63502"/>
            <a:ext cx="4283075" cy="6703060"/>
          </a:xfrm>
        </p:spPr>
        <p:txBody>
          <a:bodyPr tIns="91440" bIns="9144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Click icons to add</a:t>
            </a:r>
            <a:br>
              <a:rPr lang="en-US" dirty="0"/>
            </a:br>
            <a:r>
              <a:rPr lang="en-US" dirty="0"/>
              <a:t>objects.</a:t>
            </a:r>
          </a:p>
        </p:txBody>
      </p:sp>
    </p:spTree>
    <p:extLst>
      <p:ext uri="{BB962C8B-B14F-4D97-AF65-F5344CB8AC3E}">
        <p14:creationId xmlns:p14="http://schemas.microsoft.com/office/powerpoint/2010/main" val="233750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 dirty="0"/>
          </a:p>
        </p:txBody>
      </p:sp>
    </p:spTree>
    <p:extLst>
      <p:ext uri="{BB962C8B-B14F-4D97-AF65-F5344CB8AC3E}">
        <p14:creationId xmlns:p14="http://schemas.microsoft.com/office/powerpoint/2010/main" val="33859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8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703" r:id="rId17"/>
    <p:sldLayoutId id="2147483708" r:id="rId18"/>
    <p:sldLayoutId id="2147483709" r:id="rId19"/>
    <p:sldLayoutId id="2147483732" r:id="rId20"/>
  </p:sldLayoutIdLst>
  <p:txStyles>
    <p:titleStyle>
      <a:lvl1pPr algn="l" defTabSz="831314" rtl="0" eaLnBrk="1" latinLnBrk="0" hangingPunct="1">
        <a:lnSpc>
          <a:spcPct val="90000"/>
        </a:lnSpc>
        <a:spcBef>
          <a:spcPct val="0"/>
        </a:spcBef>
        <a:buNone/>
        <a:defRPr sz="290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31314" rtl="0" eaLnBrk="1" latinLnBrk="0" hangingPunct="1">
        <a:lnSpc>
          <a:spcPct val="90000"/>
        </a:lnSpc>
        <a:spcBef>
          <a:spcPts val="909"/>
        </a:spcBef>
        <a:buFont typeface="Arial" panose="020B0604020202020204" pitchFamily="34" charset="0"/>
        <a:buNone/>
        <a:defRPr sz="2546" kern="1200">
          <a:solidFill>
            <a:schemeClr val="tx1"/>
          </a:solidFill>
          <a:latin typeface="+mn-lt"/>
          <a:ea typeface="+mn-ea"/>
          <a:cs typeface="+mn-cs"/>
        </a:defRPr>
      </a:lvl1pPr>
      <a:lvl2pPr marL="623486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914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454801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870458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70177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3117430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533087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1565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83131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246972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66263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07828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49394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2909601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325258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4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831314" rtl="0" eaLnBrk="1" latinLnBrk="0" hangingPunct="1">
        <a:lnSpc>
          <a:spcPct val="90000"/>
        </a:lnSpc>
        <a:spcBef>
          <a:spcPct val="0"/>
        </a:spcBef>
        <a:buNone/>
        <a:defRPr sz="290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31314" rtl="0" eaLnBrk="1" latinLnBrk="0" hangingPunct="1">
        <a:lnSpc>
          <a:spcPct val="90000"/>
        </a:lnSpc>
        <a:spcBef>
          <a:spcPts val="909"/>
        </a:spcBef>
        <a:buFont typeface="Arial" panose="020B0604020202020204" pitchFamily="34" charset="0"/>
        <a:buNone/>
        <a:defRPr sz="2546" kern="1200">
          <a:solidFill>
            <a:schemeClr val="tx1"/>
          </a:solidFill>
          <a:latin typeface="+mn-lt"/>
          <a:ea typeface="+mn-ea"/>
          <a:cs typeface="+mn-cs"/>
        </a:defRPr>
      </a:lvl1pPr>
      <a:lvl2pPr marL="623486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914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454801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870458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5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701773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3117430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533087" indent="-207829" algn="l" defTabSz="83131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1565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83131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246972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4pPr>
      <a:lvl5pPr marL="1662630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5pPr>
      <a:lvl6pPr marL="2078287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2493944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2909601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3325258" algn="l" defTabSz="831314" rtl="0" eaLnBrk="1" latinLnBrk="0" hangingPunct="1">
        <a:defRPr sz="16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/>
              <a:t>Fourth level</a:t>
            </a:r>
          </a:p>
          <a:p>
            <a:pPr lvl="4">
              <a:buClrTx/>
              <a:buFont typeface="Wingdings" pitchFamily="2" charset="2"/>
              <a:buChar char="§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6225" y="6464800"/>
            <a:ext cx="379474" cy="304800"/>
          </a:xfrm>
          <a:prstGeom prst="rect">
            <a:avLst/>
          </a:prstGeom>
          <a:ln/>
        </p:spPr>
        <p:txBody>
          <a:bodyPr lIns="91432" tIns="45716" rIns="91432" bIns="45716"/>
          <a:lstStyle>
            <a:lvl1pPr algn="ctr">
              <a:defRPr sz="1000">
                <a:latin typeface="Calibri" pitchFamily="34" charset="0"/>
              </a:defRPr>
            </a:lvl1pPr>
          </a:lstStyle>
          <a:p>
            <a:pPr defTabSz="914318"/>
            <a:fld id="{BDF65B5A-95D7-4AE5-867A-9A912C40B1E0}" type="slidenum">
              <a:rPr lang="en-US" smtClean="0">
                <a:solidFill>
                  <a:prstClr val="black"/>
                </a:solidFill>
              </a:rPr>
              <a:pPr defTabSz="9143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dirty="0" smtClean="0"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Rockwell" pitchFamily="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Rockwell" pitchFamily="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Rockwell" pitchFamily="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Rockwell" pitchFamily="28" charset="0"/>
        </a:defRPr>
      </a:lvl5pPr>
      <a:lvl6pPr marL="45710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2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31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41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828" indent="-342828" algn="l" rtl="0" eaLnBrk="1" fontAlgn="base" hangingPunct="1">
        <a:spcBef>
          <a:spcPct val="60000"/>
        </a:spcBef>
        <a:spcAft>
          <a:spcPct val="0"/>
        </a:spcAft>
        <a:buFont typeface="Wingdings" pitchFamily="28" charset="2"/>
        <a:buChar char="q"/>
        <a:defRPr lang="en-US" sz="2400" b="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794" indent="-285690" algn="l" rtl="0" eaLnBrk="1" fontAlgn="base" hangingPunct="1">
        <a:spcBef>
          <a:spcPct val="60000"/>
        </a:spcBef>
        <a:spcAft>
          <a:spcPct val="0"/>
        </a:spcAft>
        <a:buFont typeface="Wingdings" pitchFamily="28" charset="2"/>
        <a:buChar char="Ø"/>
        <a:defRPr lang="en-US" sz="2400" dirty="0" smtClean="0">
          <a:solidFill>
            <a:schemeClr val="tx1"/>
          </a:solidFill>
          <a:latin typeface="Calibri" pitchFamily="34" charset="0"/>
        </a:defRPr>
      </a:lvl2pPr>
      <a:lvl3pPr marL="1142761" indent="-228551" algn="l" rtl="0" eaLnBrk="1" fontAlgn="base" hangingPunct="1">
        <a:spcBef>
          <a:spcPct val="60000"/>
        </a:spcBef>
        <a:spcAft>
          <a:spcPct val="0"/>
        </a:spcAft>
        <a:buFont typeface="Wingdings" pitchFamily="28" charset="2"/>
        <a:buChar char="v"/>
        <a:defRPr lang="en-US" sz="2400" dirty="0" smtClean="0">
          <a:solidFill>
            <a:schemeClr val="tx1"/>
          </a:solidFill>
          <a:latin typeface="Calibri" pitchFamily="34" charset="0"/>
        </a:defRPr>
      </a:lvl3pPr>
      <a:lvl4pPr marL="1599865" indent="-228551" algn="l" rtl="0" eaLnBrk="1" fontAlgn="base" hangingPunct="1">
        <a:spcBef>
          <a:spcPct val="60000"/>
        </a:spcBef>
        <a:spcAft>
          <a:spcPct val="0"/>
        </a:spcAft>
        <a:buChar char="•"/>
        <a:defRPr lang="en-US" sz="2400" dirty="0" smtClean="0">
          <a:solidFill>
            <a:schemeClr val="tx1"/>
          </a:solidFill>
          <a:latin typeface="Calibri" pitchFamily="34" charset="0"/>
        </a:defRPr>
      </a:lvl4pPr>
      <a:lvl5pPr marL="2056969" indent="-228551" algn="l" rtl="0" eaLnBrk="1" fontAlgn="base" hangingPunct="1">
        <a:spcBef>
          <a:spcPct val="60000"/>
        </a:spcBef>
        <a:spcAft>
          <a:spcPct val="0"/>
        </a:spcAft>
        <a:buFont typeface="Wingdings" pitchFamily="28" charset="2"/>
        <a:buChar char="§"/>
        <a:defRPr lang="en-US" sz="2400" dirty="0" smtClean="0">
          <a:solidFill>
            <a:schemeClr val="tx1"/>
          </a:solidFill>
          <a:latin typeface="Calibri" pitchFamily="34" charset="0"/>
        </a:defRPr>
      </a:lvl5pPr>
      <a:lvl6pPr marL="2514074" indent="-228551" algn="l" rtl="0" eaLnBrk="1" fontAlgn="base" hangingPunct="1">
        <a:spcBef>
          <a:spcPct val="6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179" indent="-228551" algn="l" rtl="0" eaLnBrk="1" fontAlgn="base" hangingPunct="1">
        <a:spcBef>
          <a:spcPct val="6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283" indent="-228551" algn="l" rtl="0" eaLnBrk="1" fontAlgn="base" hangingPunct="1">
        <a:spcBef>
          <a:spcPct val="6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387" indent="-228551" algn="l" rtl="0" eaLnBrk="1" fontAlgn="base" hangingPunct="1">
        <a:spcBef>
          <a:spcPct val="6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4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8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6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1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5" algn="l" defTabSz="914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94316-F640-EB4F-B5FF-35A36B92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42" y="365126"/>
            <a:ext cx="8167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84786-DE87-AE45-B2BD-1CF76987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42" y="1554480"/>
            <a:ext cx="8167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98C92-0D40-3A43-A602-0307F33D48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642" y="5987460"/>
            <a:ext cx="3302583" cy="371158"/>
            <a:chOff x="522514" y="5789582"/>
            <a:chExt cx="7339073" cy="6185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517C80-B804-9B4B-B42A-85B7B04D1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22514" y="5849379"/>
              <a:ext cx="2552700" cy="5588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7C7A58-FE63-4240-B686-774D1236D423}"/>
                </a:ext>
              </a:extLst>
            </p:cNvPr>
            <p:cNvCxnSpPr/>
            <p:nvPr userDrawn="1"/>
          </p:nvCxnSpPr>
          <p:spPr>
            <a:xfrm>
              <a:off x="3259394" y="5849379"/>
              <a:ext cx="0" cy="5588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831B9-C273-4948-870F-FFA7DA1B8C8D}"/>
                </a:ext>
              </a:extLst>
            </p:cNvPr>
            <p:cNvSpPr txBox="1"/>
            <p:nvPr userDrawn="1"/>
          </p:nvSpPr>
          <p:spPr>
            <a:xfrm>
              <a:off x="3340337" y="5789582"/>
              <a:ext cx="4521250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Retaining Employment and Talent After Injury/Illness Network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807A7E-A35E-E54D-BCB4-B463032889DD}"/>
              </a:ext>
            </a:extLst>
          </p:cNvPr>
          <p:cNvSpPr/>
          <p:nvPr userDrawn="1"/>
        </p:nvSpPr>
        <p:spPr>
          <a:xfrm>
            <a:off x="8362337" y="6765039"/>
            <a:ext cx="581508" cy="92962"/>
          </a:xfrm>
          <a:prstGeom prst="rect">
            <a:avLst/>
          </a:prstGeom>
          <a:solidFill>
            <a:srgbClr val="135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B62D4-0FAD-094B-99F8-58BB88FC5CF9}"/>
              </a:ext>
            </a:extLst>
          </p:cNvPr>
          <p:cNvSpPr txBox="1"/>
          <p:nvPr userDrawn="1"/>
        </p:nvSpPr>
        <p:spPr>
          <a:xfrm>
            <a:off x="8362337" y="6269926"/>
            <a:ext cx="581508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9BBDAB-5A7E-9140-A08E-AD1068E58EF0}" type="slidenum">
              <a:rPr lang="en-US" sz="751" smtClean="0">
                <a:latin typeface="+mn-lt"/>
              </a:rPr>
              <a:pPr algn="ctr"/>
              <a:t>‹#›</a:t>
            </a:fld>
            <a:endParaRPr lang="en-US" sz="75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5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D2335"/>
          </a:solidFill>
          <a:latin typeface="+mn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1"/>
        </a:spcBef>
        <a:buClr>
          <a:srgbClr val="13528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Clr>
          <a:srgbClr val="13528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4" indent="-171458" algn="l" defTabSz="685835" rtl="0" eaLnBrk="1" latinLnBrk="0" hangingPunct="1">
        <a:lnSpc>
          <a:spcPct val="90000"/>
        </a:lnSpc>
        <a:spcBef>
          <a:spcPts val="375"/>
        </a:spcBef>
        <a:buClr>
          <a:srgbClr val="0D2335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2" indent="-171458" algn="l" defTabSz="685835" rtl="0" eaLnBrk="1" latinLnBrk="0" hangingPunct="1">
        <a:lnSpc>
          <a:spcPct val="90000"/>
        </a:lnSpc>
        <a:spcBef>
          <a:spcPts val="375"/>
        </a:spcBef>
        <a:buClr>
          <a:srgbClr val="0D2335"/>
        </a:buClr>
        <a:buFont typeface="Wingdings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9" indent="-171458" algn="l" defTabSz="685835" rtl="0" eaLnBrk="1" latinLnBrk="0" hangingPunct="1">
        <a:lnSpc>
          <a:spcPct val="90000"/>
        </a:lnSpc>
        <a:spcBef>
          <a:spcPts val="375"/>
        </a:spcBef>
        <a:buClr>
          <a:srgbClr val="0D2335"/>
        </a:buClr>
        <a:buFont typeface="Wingdings" pitchFamily="2" charset="2"/>
        <a:buChar char="Ø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4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1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9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1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nt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D8EA-DD3B-7E48-A921-73A9737F9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7" y="2833318"/>
            <a:ext cx="6896192" cy="25572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975" dirty="0"/>
              <a:t>RETAIN Community of Practice</a:t>
            </a:r>
            <a:br>
              <a:rPr lang="en-US" sz="3975" dirty="0"/>
            </a:br>
            <a:r>
              <a:rPr lang="en-US" sz="3975" i="1" dirty="0"/>
              <a:t>Communications Exchange Series</a:t>
            </a:r>
            <a:r>
              <a:rPr lang="en-US" sz="3975" dirty="0"/>
              <a:t/>
            </a:r>
            <a:br>
              <a:rPr lang="en-US" sz="3975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5A676-7A38-C847-82DA-A1DCF922A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October 4,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69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BE9BFE7-C22F-4D31-A1DC-EE9F2D6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426782"/>
            <a:ext cx="8666922" cy="1143000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Communicating with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Health Care Audiences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5BD827-A0F9-47FD-9477-1849250C2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0" y="3815144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Framing Our Discussion</a:t>
            </a:r>
          </a:p>
        </p:txBody>
      </p:sp>
    </p:spTree>
    <p:extLst>
      <p:ext uri="{BB962C8B-B14F-4D97-AF65-F5344CB8AC3E}">
        <p14:creationId xmlns:p14="http://schemas.microsoft.com/office/powerpoint/2010/main" val="178422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0FEF-4360-2D42-9F34-60A0DA8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086"/>
            <a:ext cx="8229600" cy="80911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Health Care Audience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A2A0-8942-9F4B-ACC4-FFB567C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7201"/>
            <a:ext cx="7936207" cy="408518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Rapport with Stakeholders.</a:t>
            </a:r>
          </a:p>
          <a:p>
            <a:pPr marL="1194986" lvl="1" indent="-571500"/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your relationships.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Patients Central.</a:t>
            </a:r>
          </a:p>
          <a:p>
            <a:pPr marL="1194986" lvl="1" indent="-571500"/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work in health care in order to help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Their Information Partner.</a:t>
            </a:r>
          </a:p>
          <a:p>
            <a:pPr marL="1194986" lvl="1" indent="-571500"/>
            <a:r>
              <a:rPr lang="en-US" sz="33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your research.</a:t>
            </a:r>
          </a:p>
        </p:txBody>
      </p:sp>
    </p:spTree>
    <p:extLst>
      <p:ext uri="{BB962C8B-B14F-4D97-AF65-F5344CB8AC3E}">
        <p14:creationId xmlns:p14="http://schemas.microsoft.com/office/powerpoint/2010/main" val="136968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0FEF-4360-2D42-9F34-60A0DA8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0563"/>
            <a:ext cx="8229600" cy="102230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Four W’s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A2A0-8942-9F4B-ACC4-FFB567C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96" y="921714"/>
            <a:ext cx="7936207" cy="5215796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  <a:p>
            <a:r>
              <a:rPr lang="en-US" sz="3664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refer or influence decision makers to enroll patients in your project.</a:t>
            </a:r>
            <a:br>
              <a:rPr lang="en-US" sz="3664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64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</a:p>
          <a:p>
            <a:r>
              <a:rPr lang="en-US" sz="3664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Hospitals, physician offices, clinics, rehab centers, outpatient therapy clinics, and nursing homes.</a:t>
            </a:r>
          </a:p>
          <a:p>
            <a:endParaRPr lang="en-US" sz="3300" b="1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</a:t>
            </a:r>
          </a:p>
          <a:p>
            <a:r>
              <a:rPr lang="en-US" sz="3664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 is challenging—they are mobile, so go to where they are seeing patients. </a:t>
            </a:r>
          </a:p>
          <a:p>
            <a:endParaRPr lang="en-US" sz="4500" b="1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Who?</a:t>
            </a:r>
          </a:p>
          <a:p>
            <a:r>
              <a:rPr lang="en-US" sz="3664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Physicians, nurses, leadership, mid-levels, medical assistants, physical therapists, case managers, etc.</a:t>
            </a:r>
          </a:p>
          <a:p>
            <a:pPr marL="1610643" lvl="2" indent="-571500"/>
            <a:endParaRPr lang="en-US" sz="2473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9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0FEF-4360-2D42-9F34-60A0DA8D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086"/>
            <a:ext cx="8229600" cy="80911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Learning Is Success – The “How”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A2A0-8942-9F4B-ACC4-FFB567C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7201"/>
            <a:ext cx="7936207" cy="408518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Enlist “champions” to speak and reinforce the message.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responsive and do your homework.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your referral into an existing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FAQs.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0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BE9BFE7-C22F-4D31-A1DC-EE9F2D6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426782"/>
            <a:ext cx="8666922" cy="1143000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Communicating with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Health Care Audiences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5BD827-A0F9-47FD-9477-1849250C2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0" y="3815144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369442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22F4-CF04-421E-9212-C19A4122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2" y="274320"/>
            <a:ext cx="8116957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Poll: Where Is My Project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DA7FB-96EC-44D4-8E9F-B6FFC54062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17320"/>
            <a:ext cx="8229600" cy="493776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describe your RETAIN team’s level of experience communicating with health care audiences about SAW/RTW issues? </a:t>
            </a:r>
          </a:p>
          <a:p>
            <a:endParaRPr lang="en-US" sz="28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/>
          </a:p>
          <a:p>
            <a:pPr marL="514350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Developing: </a:t>
            </a:r>
            <a:r>
              <a:rPr lang="en-US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have much experience in this area. </a:t>
            </a:r>
          </a:p>
          <a:p>
            <a:pPr marL="514350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Intermediate: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</a:t>
            </a:r>
            <a:r>
              <a:rPr lang="en-US" i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experience in this area.</a:t>
            </a:r>
          </a:p>
          <a:p>
            <a:pPr marL="514350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Advanced: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i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en-US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communicate with providers.  </a:t>
            </a:r>
          </a:p>
        </p:txBody>
      </p:sp>
    </p:spTree>
    <p:extLst>
      <p:ext uri="{BB962C8B-B14F-4D97-AF65-F5344CB8AC3E}">
        <p14:creationId xmlns:p14="http://schemas.microsoft.com/office/powerpoint/2010/main" val="19354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BE9BFE7-C22F-4D31-A1DC-EE9F2D6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426782"/>
            <a:ext cx="8666922" cy="1143000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Communicating with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Health Care Audiences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5BD827-A0F9-47FD-9477-1849250C2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0" y="3815144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43622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C8105EB-F140-4CEC-91D9-4127BA81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Discussion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C1CFEF-5BF0-4355-831B-EA0222BE182E}"/>
              </a:ext>
            </a:extLst>
          </p:cNvPr>
          <p:cNvSpPr txBox="1"/>
          <p:nvPr/>
        </p:nvSpPr>
        <p:spPr>
          <a:xfrm>
            <a:off x="354242" y="1225689"/>
            <a:ext cx="84054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team's experiences communicating with health care providers? What messages are resonating?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channels and tactics are you using to reach health care providers? What's working? What's not?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your team using health care providers as a channel for reaching patients with injuries and illnesses? How does that impact your messaging?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tactics are you using to measure the reach and effectiveness of your outreach to health care providers? (Or which do you plan to use?)  </a:t>
            </a:r>
          </a:p>
          <a:p>
            <a:endParaRPr lang="en-US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135328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BE9BFE7-C22F-4D31-A1DC-EE9F2D6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426782"/>
            <a:ext cx="8666922" cy="1143000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Communicating with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Health Care Audiences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5BD827-A0F9-47FD-9477-1849250C2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0" y="3815144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Self-Reflection</a:t>
            </a:r>
          </a:p>
        </p:txBody>
      </p:sp>
    </p:spTree>
    <p:extLst>
      <p:ext uri="{BB962C8B-B14F-4D97-AF65-F5344CB8AC3E}">
        <p14:creationId xmlns:p14="http://schemas.microsoft.com/office/powerpoint/2010/main" val="267588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6344E-DC28-4D5D-A37A-675EF8D8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Self-Reflection: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C668-0C47-46C9-9E7A-017E444942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19611"/>
            <a:ext cx="8526162" cy="493776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hear that provoked your thinking?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hear that you would like to explore further?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might you consider acting upon?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thoughts or contributions?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this process push your own thinking?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4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0306-BEA7-4ABA-B5C6-4335320C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1" y="1515616"/>
            <a:ext cx="8699533" cy="2972215"/>
          </a:xfrm>
        </p:spPr>
        <p:txBody>
          <a:bodyPr>
            <a:normAutofit/>
          </a:bodyPr>
          <a:lstStyle/>
          <a:p>
            <a:r>
              <a:rPr lang="en-US" sz="4000" dirty="0"/>
              <a:t>RETAIN &amp; Providers: </a:t>
            </a:r>
            <a:br>
              <a:rPr lang="en-US" sz="4000" dirty="0"/>
            </a:br>
            <a:r>
              <a:rPr lang="en-US" sz="4000" dirty="0"/>
              <a:t>Communications Strategies for </a:t>
            </a:r>
            <a:br>
              <a:rPr lang="en-US" sz="4000" dirty="0"/>
            </a:br>
            <a:r>
              <a:rPr lang="en-US" sz="4000" dirty="0"/>
              <a:t>Engaging Health Care Audiences </a:t>
            </a:r>
            <a:br>
              <a:rPr lang="en-US" sz="4000" dirty="0"/>
            </a:br>
            <a:r>
              <a:rPr lang="en-US" sz="4000" dirty="0"/>
              <a:t>in Your Demonstration Project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F5F0-1D4D-4192-B453-2676EAE05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41" y="4849586"/>
            <a:ext cx="7886700" cy="676571"/>
          </a:xfrm>
        </p:spPr>
        <p:txBody>
          <a:bodyPr>
            <a:normAutofit/>
          </a:bodyPr>
          <a:lstStyle/>
          <a:p>
            <a:r>
              <a:rPr lang="en-US" sz="2400" dirty="0"/>
              <a:t>October 4,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7268" y="5701487"/>
            <a:ext cx="46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document was prepared for the U.S. Department of Labor (DOL) Office of Disability Employment Policy </a:t>
            </a:r>
            <a:r>
              <a:rPr lang="en-US" sz="800" dirty="0" smtClean="0"/>
              <a:t>and Retaining </a:t>
            </a:r>
            <a:r>
              <a:rPr lang="en-US" sz="800" dirty="0"/>
              <a:t>Employment and Talent After Injury/Illness Network (RETAIN) state grantees, by the </a:t>
            </a:r>
            <a:r>
              <a:rPr lang="en-US" sz="800" dirty="0" smtClean="0"/>
              <a:t>American Institutes </a:t>
            </a:r>
            <a:r>
              <a:rPr lang="en-US" sz="800" dirty="0"/>
              <a:t>for Research under DOL Contract Number 1605DC-18-F-00429. The views expressed are those of </a:t>
            </a:r>
            <a:r>
              <a:rPr lang="en-US" sz="800" dirty="0" smtClean="0"/>
              <a:t>the authors </a:t>
            </a:r>
            <a:r>
              <a:rPr lang="en-US" sz="800" dirty="0"/>
              <a:t>and should not be attributed to DOL, nor does mention of trade names, commercial products, </a:t>
            </a:r>
            <a:r>
              <a:rPr lang="en-US" sz="800" dirty="0" smtClean="0"/>
              <a:t>or organizations </a:t>
            </a:r>
            <a:r>
              <a:rPr lang="en-US" sz="800" dirty="0"/>
              <a:t>imply endorsement of same by the U.S. Government.</a:t>
            </a:r>
            <a:endParaRPr lang="es-US" sz="800" dirty="0"/>
          </a:p>
        </p:txBody>
      </p:sp>
    </p:spTree>
    <p:extLst>
      <p:ext uri="{BB962C8B-B14F-4D97-AF65-F5344CB8AC3E}">
        <p14:creationId xmlns:p14="http://schemas.microsoft.com/office/powerpoint/2010/main" val="176184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BE9BFE7-C22F-4D31-A1DC-EE9F2D68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1426782"/>
            <a:ext cx="8666922" cy="1143000"/>
          </a:xfrm>
        </p:spPr>
        <p:txBody>
          <a:bodyPr/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Communicating with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Health Care Audiences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35BD827-A0F9-47FD-9477-1849250C2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0" y="3815144"/>
            <a:ext cx="8229600" cy="94615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Debrief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81007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D96E-9F14-4708-928D-9AFE51E5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48" y="177701"/>
            <a:ext cx="347780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841D-97F2-4B91-AA02-9756E094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5906"/>
            <a:ext cx="7886700" cy="5057774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5B2FE-F826-4F28-9A45-2EBF93F8F2D6}"/>
              </a:ext>
            </a:extLst>
          </p:cNvPr>
          <p:cNvSpPr/>
          <p:nvPr/>
        </p:nvSpPr>
        <p:spPr>
          <a:xfrm>
            <a:off x="4890303" y="1320701"/>
            <a:ext cx="3772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 key takeaway from today’s discussion.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next steps you will take?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there any remaining questions or needs that you would like </a:t>
            </a:r>
            <a:b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3C5D4-8699-4B7B-B31D-03A1D51D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26"/>
            <a:ext cx="4285859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D96E-9F14-4708-928D-9AFE51E5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5050"/>
            <a:ext cx="8229600" cy="105853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Types of TA Resources Do You Need ?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841D-97F2-4B91-AA02-9756E094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7382"/>
            <a:ext cx="7886700" cy="5629523"/>
          </a:xfrm>
        </p:spPr>
        <p:txBody>
          <a:bodyPr>
            <a:noAutofit/>
          </a:bodyPr>
          <a:lstStyle/>
          <a:p>
            <a:pPr lvl="0"/>
            <a:endParaRPr lang="en-US" sz="2400" dirty="0">
              <a:solidFill>
                <a:srgbClr val="4D4D4F"/>
              </a:solidFill>
            </a:endParaRP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Webinars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Communities of Practice  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SME Consultation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Podcasts 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Guides 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Templates 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Tools </a:t>
            </a:r>
          </a:p>
          <a:p>
            <a:pPr marL="342900" lvl="0" indent="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40404"/>
                </a:solidFill>
              </a:rPr>
              <a:t>Other Resources</a:t>
            </a:r>
          </a:p>
          <a:p>
            <a:pPr lvl="0"/>
            <a:endParaRPr lang="en-US" sz="2400" i="1" dirty="0">
              <a:solidFill>
                <a:srgbClr val="002060"/>
              </a:solidFill>
            </a:endParaRPr>
          </a:p>
          <a:p>
            <a:pPr lvl="0"/>
            <a:endParaRPr lang="en-US" sz="2400" i="1" dirty="0">
              <a:solidFill>
                <a:srgbClr val="002060"/>
              </a:solidFill>
            </a:endParaRPr>
          </a:p>
          <a:p>
            <a:pPr lvl="0"/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9572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79A4-8E0E-49DE-A90C-6EEB5C89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516"/>
            <a:ext cx="3907966" cy="89559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B7E3-6CCF-4918-8F65-4B6AEE8F94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077110"/>
            <a:ext cx="4042499" cy="5292894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Resources shared today will be available in the RETAIN Online Community (ROC):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https://retainta.org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Please complete 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end-of-session survey!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/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B9358F58-E87F-4A25-8EA0-41E85714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36" y="181516"/>
            <a:ext cx="2254886" cy="5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E12C63-B0F3-4A5A-A3A2-FBC2C1136A82}"/>
              </a:ext>
            </a:extLst>
          </p:cNvPr>
          <p:cNvSpPr/>
          <p:nvPr/>
        </p:nvSpPr>
        <p:spPr>
          <a:xfrm>
            <a:off x="5088834" y="1355632"/>
            <a:ext cx="3935895" cy="362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Our Next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 Session: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“Partnering with Worker’s Comp” </a:t>
            </a:r>
            <a:endParaRPr lang="en-US" sz="18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  October 17, 2019 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Time: 2:00-3:00 p.m. E.T.</a:t>
            </a: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Presenter: </a:t>
            </a: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Joseph M. Ashley, </a:t>
            </a:r>
            <a:r>
              <a:rPr lang="en-US" sz="1800" b="1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RhD</a:t>
            </a: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CRC</a:t>
            </a: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r>
              <a:rPr lang="en-US" sz="1800" b="1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Ashley Consulting</a:t>
            </a:r>
          </a:p>
          <a:p>
            <a:pPr algn="ctr">
              <a:lnSpc>
                <a:spcPct val="115000"/>
              </a:lnSpc>
              <a:tabLst>
                <a:tab pos="228600" algn="l"/>
              </a:tabLst>
            </a:pPr>
            <a:endParaRPr lang="en-US" sz="18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7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F0D0-6CF3-46A5-8A00-AFC4A0C5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5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821CF-E6BE-4B64-ACAF-2187D217AEF5}"/>
              </a:ext>
            </a:extLst>
          </p:cNvPr>
          <p:cNvSpPr txBox="1"/>
          <p:nvPr/>
        </p:nvSpPr>
        <p:spPr>
          <a:xfrm>
            <a:off x="1216103" y="2630958"/>
            <a:ext cx="70732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32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contact your RETAIN TA Team </a:t>
            </a:r>
            <a:br>
              <a:rPr lang="en-US" sz="32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liaison if you have any unanswered questions.</a:t>
            </a:r>
          </a:p>
        </p:txBody>
      </p:sp>
    </p:spTree>
    <p:extLst>
      <p:ext uri="{BB962C8B-B14F-4D97-AF65-F5344CB8AC3E}">
        <p14:creationId xmlns:p14="http://schemas.microsoft.com/office/powerpoint/2010/main" val="151656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6EBC-4729-4268-9493-B1942AB7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2844507"/>
            <a:ext cx="8224837" cy="3956576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 algn="ctr"/>
            <a:r>
              <a:rPr lang="en-US" sz="2400" dirty="0">
                <a:solidFill>
                  <a:srgbClr val="040404"/>
                </a:solidFill>
              </a:rPr>
              <a:t>Please take a moment to complete the following survey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sz="2550" dirty="0"/>
              <a:t> </a:t>
            </a:r>
          </a:p>
          <a:p>
            <a:pPr lvl="0"/>
            <a:r>
              <a:rPr lang="en-US" sz="2800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BE159-8C06-4350-8F1D-6DE4F961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784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1C45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Feedback Is Important to Us</a:t>
            </a:r>
            <a:endParaRPr lang="en-US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362A-9D9E-4ED5-8192-859468B7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How to Participate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2BE45-A611-41EF-9E9C-EE4813D2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171450" indent="-171450"/>
            <a:r>
              <a:rPr lang="en-US" sz="2400" dirty="0">
                <a:cs typeface="Calibri"/>
              </a:rPr>
              <a:t>Attendees will be unmuted to interact verbally.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171450" indent="-171450"/>
            <a:r>
              <a:rPr lang="en-US" sz="2400" dirty="0">
                <a:cs typeface="Calibri"/>
              </a:rPr>
              <a:t>You can submit questions in the question box at any time during the CoP discussion.  </a:t>
            </a:r>
          </a:p>
          <a:p>
            <a:pPr marL="0" indent="0">
              <a:buNone/>
            </a:pPr>
            <a:endParaRPr lang="en-US" sz="2400" dirty="0"/>
          </a:p>
          <a:p>
            <a:pPr marL="171450" indent="-171450"/>
            <a:r>
              <a:rPr lang="en-US" sz="2400" dirty="0"/>
              <a:t>If you have a question, raise your hand by using this</a:t>
            </a:r>
          </a:p>
          <a:p>
            <a:pPr marL="0" indent="0">
              <a:buNone/>
            </a:pPr>
            <a:r>
              <a:rPr lang="en-US" sz="2400" dirty="0"/>
              <a:t>   feature.  </a:t>
            </a: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F46AB-C311-4FCF-9FFB-FCBBEDE1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67" y="3429000"/>
            <a:ext cx="330286" cy="14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362A-9D9E-4ED5-8192-859468B7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Communications Exchange CoP Series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2BE45-A611-41EF-9E9C-EE4813D23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400" dirty="0"/>
              <a:t>Designed for RETAIN team members involved in communications and outreach-related activities </a:t>
            </a:r>
            <a:br>
              <a:rPr lang="en-US" sz="2400" dirty="0"/>
            </a:br>
            <a:r>
              <a:rPr lang="en-US" sz="2400" dirty="0"/>
              <a:t>(however non-comm. professionals can benefit).</a:t>
            </a:r>
          </a:p>
          <a:p>
            <a:pPr marL="171450" indent="-171450"/>
            <a:r>
              <a:rPr lang="en-US" sz="2400" dirty="0"/>
              <a:t>Intended to help RETAIN awardees maximize the potential of their state demonstration projects through effective communication.</a:t>
            </a:r>
          </a:p>
          <a:p>
            <a:pPr marL="171450" indent="-171450"/>
            <a:r>
              <a:rPr lang="en-US" sz="2400" dirty="0">
                <a:cs typeface="Calibri"/>
              </a:rPr>
              <a:t>Sessions will explore branding, communications strategy, team communications, and specific outreach tactics that map to RETAIN program goals.</a:t>
            </a:r>
          </a:p>
          <a:p>
            <a:pPr marL="171450" indent="-171450"/>
            <a:r>
              <a:rPr lang="en-US" sz="2400" dirty="0">
                <a:cs typeface="Calibri"/>
              </a:rPr>
              <a:t>Outcomes will include follow-up reference documents and TA tools informed by the discussions.</a:t>
            </a:r>
          </a:p>
          <a:p>
            <a:pPr marL="171450" indent="-171450"/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466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B810-BD7D-4794-AA24-34AFEE02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Welcome &amp;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A9CD-FE9F-4F14-95F9-EA4DE499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048"/>
            <a:ext cx="8229600" cy="4937760"/>
          </a:xfrm>
        </p:spPr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4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4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4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4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4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400" b="1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share</a:t>
            </a:r>
            <a:r>
              <a:rPr lang="en-US" sz="24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tactic or channel your organization uses to communicate with health care providers.</a:t>
            </a:r>
            <a:endParaRPr lang="en-US" sz="24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4040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5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22B5AC-4423-4EB8-9F56-5A733A5B5B7A}"/>
              </a:ext>
            </a:extLst>
          </p:cNvPr>
          <p:cNvSpPr/>
          <p:nvPr/>
        </p:nvSpPr>
        <p:spPr>
          <a:xfrm>
            <a:off x="71919" y="1185314"/>
            <a:ext cx="9000162" cy="213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i="1" dirty="0">
                <a:solidFill>
                  <a:prstClr val="white"/>
                </a:solidFill>
                <a:ea typeface="+mj-ea"/>
                <a:cs typeface="+mj-cs"/>
              </a:rPr>
              <a:t>“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Communities of practice are groups of people </a:t>
            </a:r>
          </a:p>
          <a:p>
            <a:pPr algn="ctr"/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who share a common interest, concern, or a passion </a:t>
            </a:r>
          </a:p>
          <a:p>
            <a:pPr algn="ctr"/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for something they do and</a:t>
            </a:r>
          </a:p>
          <a:p>
            <a:pPr algn="ctr"/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learn how to do it better as they interact regularly.” </a:t>
            </a:r>
            <a:r>
              <a:rPr lang="en-US" sz="4501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en-US" sz="4501" dirty="0">
                <a:solidFill>
                  <a:prstClr val="white"/>
                </a:solidFill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75845-F424-41CE-9067-3812D8E71A77}"/>
              </a:ext>
            </a:extLst>
          </p:cNvPr>
          <p:cNvSpPr/>
          <p:nvPr/>
        </p:nvSpPr>
        <p:spPr>
          <a:xfrm>
            <a:off x="2504661" y="3137386"/>
            <a:ext cx="6109252" cy="36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 </a:t>
            </a:r>
            <a:r>
              <a:rPr lang="en-US" dirty="0">
                <a:solidFill>
                  <a:schemeClr val="bg1"/>
                </a:solidFill>
              </a:rPr>
              <a:t>adapted from Etienne and Beverly Wenger-Trayner, 2015[1]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BC8FD-2FE3-4738-AA8C-2C823D11C15F}"/>
              </a:ext>
            </a:extLst>
          </p:cNvPr>
          <p:cNvSpPr/>
          <p:nvPr/>
        </p:nvSpPr>
        <p:spPr>
          <a:xfrm>
            <a:off x="513708" y="4446202"/>
            <a:ext cx="79470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 defTabSz="685835">
              <a:lnSpc>
                <a:spcPct val="90000"/>
              </a:lnSpc>
              <a:spcBef>
                <a:spcPts val="751"/>
              </a:spcBef>
              <a:buClr>
                <a:srgbClr val="135280"/>
              </a:buClr>
            </a:pPr>
            <a:r>
              <a:rPr lang="en-US" sz="1400" baseline="30000" dirty="0">
                <a:solidFill>
                  <a:prstClr val="white"/>
                </a:solidFill>
              </a:rPr>
              <a:t>1</a:t>
            </a:r>
            <a:r>
              <a:rPr lang="en-US" sz="1400" dirty="0">
                <a:solidFill>
                  <a:prstClr val="white"/>
                </a:solidFill>
              </a:rPr>
              <a:t>Wenger, E and Trayner, B. (2015). Introduction to communities of practice: A brief overview of the concept and its uses. Retrieved from https://wenger-trayner.com/introduction-to-communities-of-practice/</a:t>
            </a:r>
          </a:p>
        </p:txBody>
      </p:sp>
    </p:spTree>
    <p:extLst>
      <p:ext uri="{BB962C8B-B14F-4D97-AF65-F5344CB8AC3E}">
        <p14:creationId xmlns:p14="http://schemas.microsoft.com/office/powerpoint/2010/main" val="120060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Norms for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5352" y="1684962"/>
            <a:ext cx="3790273" cy="48984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Share the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Assume Goodwill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Respect What Is Shared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Embrace Productive Disequilibrium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Foster a Learning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29BB0-AC42-4F2F-BCFF-2404894AEED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Need graphic – group of diverse people</a:t>
            </a:r>
          </a:p>
        </p:txBody>
      </p:sp>
      <p:pic>
        <p:nvPicPr>
          <p:cNvPr id="5" name="Content Placeholder 9" descr="Image of construction workers building a structure together.">
            <a:extLst>
              <a:ext uri="{FF2B5EF4-FFF2-40B4-BE49-F238E27FC236}">
                <a16:creationId xmlns:a16="http://schemas.microsoft.com/office/drawing/2014/main" id="{98C7E3D3-7B38-4E8C-8F27-E386BAA3D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63502"/>
            <a:ext cx="4283075" cy="3961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15E27-42BC-4798-858C-BAF1FA0B50AE}"/>
              </a:ext>
            </a:extLst>
          </p:cNvPr>
          <p:cNvSpPr txBox="1"/>
          <p:nvPr/>
        </p:nvSpPr>
        <p:spPr>
          <a:xfrm>
            <a:off x="5235574" y="4608095"/>
            <a:ext cx="3908426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“Coming together is a beginning. Keeping together is progress. </a:t>
            </a:r>
          </a:p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together is success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 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Edward Everett Hale</a:t>
            </a:r>
          </a:p>
        </p:txBody>
      </p:sp>
    </p:spTree>
    <p:extLst>
      <p:ext uri="{BB962C8B-B14F-4D97-AF65-F5344CB8AC3E}">
        <p14:creationId xmlns:p14="http://schemas.microsoft.com/office/powerpoint/2010/main" val="370949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04DA-9242-4F64-B117-30EDB82B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Community of Practice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8DE58-1411-4302-A8C4-88B2EA487F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Self-Assessment: Where Is My Project 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78A25-CD31-4978-8953-AC7DC1458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792" y="3354537"/>
            <a:ext cx="7510009" cy="655638"/>
          </a:xfrm>
        </p:spPr>
        <p:txBody>
          <a:bodyPr/>
          <a:lstStyle/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Sharing: Discussion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D94C68-80F7-4831-ACE6-2D892FDFB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792" y="4258799"/>
            <a:ext cx="7510008" cy="655638"/>
          </a:xfrm>
        </p:spPr>
        <p:txBody>
          <a:bodyPr/>
          <a:lstStyle/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Self-Reflection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81F3DB-FAB6-41A7-B018-7006978AFB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6792" y="5329315"/>
            <a:ext cx="7510008" cy="655638"/>
          </a:xfrm>
        </p:spPr>
        <p:txBody>
          <a:bodyPr/>
          <a:lstStyle/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 and Next Steps</a:t>
            </a:r>
          </a:p>
          <a:p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351F2-6263-43FC-9DB4-4943AAD32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793" y="1642995"/>
            <a:ext cx="7510008" cy="655638"/>
          </a:xfrm>
        </p:spPr>
        <p:txBody>
          <a:bodyPr/>
          <a:lstStyle/>
          <a:p>
            <a:r>
              <a:rPr lang="en-US" sz="24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Framing the Discussion </a:t>
            </a:r>
          </a:p>
        </p:txBody>
      </p:sp>
    </p:spTree>
    <p:extLst>
      <p:ext uri="{BB962C8B-B14F-4D97-AF65-F5344CB8AC3E}">
        <p14:creationId xmlns:p14="http://schemas.microsoft.com/office/powerpoint/2010/main" val="418081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718691" y="4537530"/>
            <a:ext cx="327881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Shirley A. Kron</a:t>
            </a:r>
          </a:p>
          <a:p>
            <a:r>
              <a:rPr lang="en-US" dirty="0"/>
              <a:t>Division Director for the </a:t>
            </a:r>
            <a:br>
              <a:rPr lang="en-US" dirty="0"/>
            </a:br>
            <a:r>
              <a:rPr lang="en-US" dirty="0"/>
              <a:t>CHI Medical Group</a:t>
            </a:r>
            <a:r>
              <a:rPr lang="en-US" sz="1400" dirty="0"/>
              <a:t> &amp; </a:t>
            </a:r>
            <a:r>
              <a:rPr lang="en-US" dirty="0"/>
              <a:t>Occupational Health Nurse Consultant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C9F96B-C500-40DD-89E6-2A33FE94E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D839807-755C-4F3F-8240-1DA81ED509F2}"/>
              </a:ext>
            </a:extLst>
          </p:cNvPr>
          <p:cNvSpPr txBox="1">
            <a:spLocks/>
          </p:cNvSpPr>
          <p:nvPr/>
        </p:nvSpPr>
        <p:spPr>
          <a:xfrm>
            <a:off x="1366418" y="1152277"/>
            <a:ext cx="1665090" cy="2080922"/>
          </a:xfrm>
          <a:prstGeom prst="ellipse">
            <a:avLst/>
          </a:prstGeom>
        </p:spPr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0277D688-7944-47A1-AA1A-A0F91D22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Meet Our Guest Facilitator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FC4C6-2620-4041-8F4E-6A8AC5DEC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18" y="1691640"/>
            <a:ext cx="3857356" cy="25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WCC_PPT_Template_ed-fmt-101215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eSupportNtwrkPPT_101916.potx" id="{FECB3028-6073-4E7B-9ACB-F4B8481DF222}" vid="{752C30FE-B29D-49BA-B42D-F98F3D3E6D6E}"/>
    </a:ext>
  </a:extLst>
</a:theme>
</file>

<file path=ppt/theme/theme2.xml><?xml version="1.0" encoding="utf-8"?>
<a:theme xmlns:a="http://schemas.openxmlformats.org/drawingml/2006/main" name="1_MWCC_PPT_Template_ed-fmt-101215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eSupportNtwrkPPT_101916 [Read-Only]" id="{76D2A756-2EDA-487C-B114-96E9DAEC8E7F}" vid="{343BEF71-AC84-4E84-B41D-2FC1E922AD6D}"/>
    </a:ext>
  </a:extLst>
</a:theme>
</file>

<file path=ppt/theme/theme3.xml><?xml version="1.0" encoding="utf-8"?>
<a:theme xmlns:a="http://schemas.openxmlformats.org/drawingml/2006/main" name="No Lin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EdCounse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Counse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Counse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Counse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Counse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Counse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Counse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EDTASS-State Supprt Ntwrk">
      <a:dk1>
        <a:srgbClr val="4D4D4F"/>
      </a:dk1>
      <a:lt1>
        <a:srgbClr val="FFFFFF"/>
      </a:lt1>
      <a:dk2>
        <a:srgbClr val="1C4583"/>
      </a:dk2>
      <a:lt2>
        <a:srgbClr val="D4D4D4"/>
      </a:lt2>
      <a:accent1>
        <a:srgbClr val="0C709C"/>
      </a:accent1>
      <a:accent2>
        <a:srgbClr val="2F8841"/>
      </a:accent2>
      <a:accent3>
        <a:srgbClr val="EFB219"/>
      </a:accent3>
      <a:accent4>
        <a:srgbClr val="A74D15"/>
      </a:accent4>
      <a:accent5>
        <a:srgbClr val="773C75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2015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AF1465758344D9599384FCE290BB1" ma:contentTypeVersion="6" ma:contentTypeDescription="Create a new document." ma:contentTypeScope="" ma:versionID="c79bbb35f8836a44e7bd0d78514da371">
  <xsd:schema xmlns:xsd="http://www.w3.org/2001/XMLSchema" xmlns:xs="http://www.w3.org/2001/XMLSchema" xmlns:p="http://schemas.microsoft.com/office/2006/metadata/properties" xmlns:ns2="3affcd61-448f-4f0d-850e-03a0573afd17" xmlns:ns3="74003d7d-deb7-42bf-bb87-0111fba567a3" targetNamespace="http://schemas.microsoft.com/office/2006/metadata/properties" ma:root="true" ma:fieldsID="77b3b5387a95c090915df288bcc348ca" ns2:_="" ns3:_="">
    <xsd:import namespace="3affcd61-448f-4f0d-850e-03a0573afd17"/>
    <xsd:import namespace="74003d7d-deb7-42bf-bb87-0111fba56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fcd61-448f-4f0d-850e-03a0573af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03d7d-deb7-42bf-bb87-0111fba56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84286-76D8-4A2E-8FB5-47E6FD0F0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fcd61-448f-4f0d-850e-03a0573afd17"/>
    <ds:schemaRef ds:uri="74003d7d-deb7-42bf-bb87-0111fba56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92C97E-A995-4759-ACA0-F3F1FB3647B7}">
  <ds:schemaRefs>
    <ds:schemaRef ds:uri="1709d302-aa1c-49f7-a43d-f13e34b813dc"/>
    <ds:schemaRef ds:uri="http://schemas.microsoft.com/office/infopath/2007/PartnerControls"/>
    <ds:schemaRef ds:uri="http://purl.org/dc/elements/1.1/"/>
    <ds:schemaRef ds:uri="http://schemas.microsoft.com/office/2006/metadata/properties"/>
    <ds:schemaRef ds:uri="9714abc1-815c-4960-b75e-546bf8732c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a44d00f-12d8-4625-9d23-7790e8b8f8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06DCD1-6ECC-439F-BFB1-7434FD42D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41143</TotalTime>
  <Words>1024</Words>
  <Application>Microsoft Office PowerPoint</Application>
  <PresentationFormat>On-screen Show (4:3)</PresentationFormat>
  <Paragraphs>176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Franklin Gothic Book</vt:lpstr>
      <vt:lpstr>Open Sans</vt:lpstr>
      <vt:lpstr>Rockwell</vt:lpstr>
      <vt:lpstr>Symbol</vt:lpstr>
      <vt:lpstr>Trebuchet MS</vt:lpstr>
      <vt:lpstr>Wingdings</vt:lpstr>
      <vt:lpstr>MWCC_PPT_Template_ed-fmt-101215</vt:lpstr>
      <vt:lpstr>1_MWCC_PPT_Template_ed-fmt-101215</vt:lpstr>
      <vt:lpstr>No Line Title</vt:lpstr>
      <vt:lpstr>1_Office Theme</vt:lpstr>
      <vt:lpstr>Slide</vt:lpstr>
      <vt:lpstr>          RETAIN Community of Practice Communications Exchange Series  </vt:lpstr>
      <vt:lpstr>RETAIN &amp; Providers:  Communications Strategies for  Engaging Health Care Audiences  in Your Demonstration Project</vt:lpstr>
      <vt:lpstr>How to Participate</vt:lpstr>
      <vt:lpstr>Communications Exchange CoP Series</vt:lpstr>
      <vt:lpstr>Welcome &amp; Introductions</vt:lpstr>
      <vt:lpstr>PowerPoint Presentation</vt:lpstr>
      <vt:lpstr>Norms for Interaction</vt:lpstr>
      <vt:lpstr>Community of Practice Agenda</vt:lpstr>
      <vt:lpstr>Meet Our Guest Facilitator</vt:lpstr>
      <vt:lpstr>Communicating with  Health Care Audiences</vt:lpstr>
      <vt:lpstr>Understanding the Health Care Audience </vt:lpstr>
      <vt:lpstr>The Four W’s    </vt:lpstr>
      <vt:lpstr>Learning Is Success – The “How” </vt:lpstr>
      <vt:lpstr>Communicating with  Health Care Audiences</vt:lpstr>
      <vt:lpstr>Poll: Where Is My Project Now?</vt:lpstr>
      <vt:lpstr>Communicating with  Health Care Audiences</vt:lpstr>
      <vt:lpstr>Discussion Questions</vt:lpstr>
      <vt:lpstr>Communicating with  Health Care Audiences</vt:lpstr>
      <vt:lpstr>Self-Reflection:</vt:lpstr>
      <vt:lpstr>Communicating with  Health Care Audiences</vt:lpstr>
      <vt:lpstr>Key Takeaways</vt:lpstr>
      <vt:lpstr>What Types of TA Resources Do You Need ?  </vt:lpstr>
      <vt:lpstr>Next Steps</vt:lpstr>
      <vt:lpstr>Thank You!</vt:lpstr>
      <vt:lpstr>Your Feedback Is Important to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Greta Menard</dc:creator>
  <cp:lastModifiedBy>deBoinville, Amy</cp:lastModifiedBy>
  <cp:revision>952</cp:revision>
  <cp:lastPrinted>2018-07-13T19:20:57Z</cp:lastPrinted>
  <dcterms:created xsi:type="dcterms:W3CDTF">2016-10-05T21:45:35Z</dcterms:created>
  <dcterms:modified xsi:type="dcterms:W3CDTF">2020-07-04T04:28:55Z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0x010100F44AF1465758344D9599384FCE290BB1</vt:lpwstr>
  </property>
</Properties>
</file>