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6" r:id="rId5"/>
    <p:sldId id="296" r:id="rId6"/>
    <p:sldId id="297" r:id="rId7"/>
    <p:sldId id="262" r:id="rId8"/>
    <p:sldId id="270" r:id="rId9"/>
    <p:sldId id="287" r:id="rId10"/>
    <p:sldId id="271" r:id="rId11"/>
    <p:sldId id="263" r:id="rId12"/>
    <p:sldId id="272" r:id="rId13"/>
    <p:sldId id="284" r:id="rId14"/>
    <p:sldId id="273" r:id="rId15"/>
    <p:sldId id="258" r:id="rId16"/>
    <p:sldId id="261" r:id="rId17"/>
    <p:sldId id="268" r:id="rId18"/>
    <p:sldId id="298" r:id="rId19"/>
    <p:sldId id="299" r:id="rId20"/>
    <p:sldId id="259" r:id="rId21"/>
    <p:sldId id="274" r:id="rId22"/>
    <p:sldId id="260" r:id="rId23"/>
    <p:sldId id="300" r:id="rId24"/>
    <p:sldId id="275" r:id="rId25"/>
    <p:sldId id="264" r:id="rId26"/>
    <p:sldId id="276" r:id="rId27"/>
    <p:sldId id="265" r:id="rId28"/>
    <p:sldId id="277" r:id="rId29"/>
    <p:sldId id="266" r:id="rId30"/>
    <p:sldId id="278" r:id="rId31"/>
    <p:sldId id="279" r:id="rId32"/>
    <p:sldId id="286" r:id="rId33"/>
    <p:sldId id="289" r:id="rId34"/>
    <p:sldId id="291" r:id="rId35"/>
    <p:sldId id="290" r:id="rId36"/>
    <p:sldId id="301" r:id="rId37"/>
    <p:sldId id="280"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C0703-7D23-9BD8-566C-EDCA2440DB73}" name="Nancy Bateman" initials="NB" userId="S::nbateman@thebizzellgroup.com::b171625b-b505-4a9e-976d-8657d9827ae9" providerId="AD"/>
  <p188:author id="{0EF8CB03-0AD8-D862-FF83-30AF53DD927A}" name="Rhonda Waller" initials="RW" userId="S::rwaller@thebizzellgroup.com::dc5155b8-1371-4ecf-b85d-ddd78419a008" providerId="AD"/>
  <p188:author id="{B4D9E220-4501-3295-BEC0-184FCE9D962F}" name="Ledford, Dara" initials="LD" userId="S::dledford@air.org::fc559768-1fe3-4bb4-8969-4166f84b99b9" providerId="AD"/>
  <p188:author id="{F262674B-B5BA-3D12-F45E-7FCDF36AB3C4}" name="Carrie Hartgrove Strubler" initials="CHS" userId="S::chartgrovestrubler@thebizzellgroup.com::541ec001-f895-4a77-b919-893f3a31d171" providerId="AD"/>
  <p188:author id="{6B5F5F53-3220-DF0A-EB67-C8144DEF68EA}" name="Neloms, GeMar" initials="NG" userId="S::gneloms@air.org::7dc1218c-6855-4437-b507-04981f70bf15" providerId="AD"/>
  <p188:author id="{30839E58-F33E-835A-A26F-D4B5D5F16158}" name="Eboni Jackson" initials="EJ" userId="S::ejackson@thebizzellgroup.com::22e6fd07-f135-4900-8b3e-a2cf7127c3e6" providerId="AD"/>
  <p188:author id="{C4C40C66-820E-1FF4-42B0-D921E7F27B40}" name="Jennifer Hutchinson" initials="JH" userId="Jennifer Hutchinson" providerId="None"/>
  <p188:author id="{1B72736E-D37B-2966-5ADE-9868E766BE46}" name="Lisa Jacobs" initials="LJ" userId="S::ljacobs@thebizzellgroup.com::81586984-8e25-4f8f-a573-542175279c5e" providerId="AD"/>
  <p188:author id="{E88742A3-4E73-61D2-44B8-57AF94D137B8}" name="Ceres Wright" initials="CW" userId="S::kwright@thebizzellgroup.com::fac90362-b33d-48fa-b362-ae0ed5ca4708" providerId="AD"/>
  <p188:author id="{9BE75AA8-3B6B-BA5B-5348-B6F2684BAA5D}" name="Garwood, Jane" initials="GJ" userId="S::jgarwood@air.org::e65f1406-b0ad-486d-9049-2bdefa47d94a" providerId="AD"/>
  <p188:author id="{700185CA-BE33-E23B-AE5E-263D9676C3C5}" name="Willis, Lindsey" initials="WL" userId="S::lwillis@air.org::fddef574-cc51-43ef-b456-b83c43ca16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44" d="100"/>
          <a:sy n="44" d="100"/>
        </p:scale>
        <p:origin x="42" y="630"/>
      </p:cViewPr>
      <p:guideLst/>
    </p:cSldViewPr>
  </p:slideViewPr>
  <p:outlineViewPr>
    <p:cViewPr>
      <p:scale>
        <a:sx n="33" d="100"/>
        <a:sy n="33" d="100"/>
      </p:scale>
      <p:origin x="0" y="-144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BB3A5-7B65-4299-971C-7A074C9D5C9C}"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63B84-0C5B-4153-9827-9A385AA6FDC4}" type="slidenum">
              <a:rPr lang="en-US" smtClean="0"/>
              <a:t>‹#›</a:t>
            </a:fld>
            <a:endParaRPr lang="en-US" dirty="0"/>
          </a:p>
        </p:txBody>
      </p:sp>
    </p:spTree>
    <p:extLst>
      <p:ext uri="{BB962C8B-B14F-4D97-AF65-F5344CB8AC3E}">
        <p14:creationId xmlns:p14="http://schemas.microsoft.com/office/powerpoint/2010/main" val="276736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uildhealthyplaces.org/content/uploads/2017/05/health_equity_brief_041217.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od.unh.edu/person-first-language-partial-glossary-disability-term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apa.org/about/apa/equity-diversity-inclusion/language-guideline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pa.org/about/apa/equity-diversity-inclusion/language-guidelin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pa.org/about/apa/equity-diversity-inclusion/language-guidelin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ealthcommunication/Comm_Dev.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a:t>
            </a:fld>
            <a:endParaRPr lang="en-US" dirty="0"/>
          </a:p>
        </p:txBody>
      </p:sp>
    </p:spTree>
    <p:extLst>
      <p:ext uri="{BB962C8B-B14F-4D97-AF65-F5344CB8AC3E}">
        <p14:creationId xmlns:p14="http://schemas.microsoft.com/office/powerpoint/2010/main" val="29266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The CDC has developed a set of guiding principles that emphasize the importance of addressing all people inclusively, accurately, and respectfully. It provides current best practices, suggestions, and resources that can help you develop inclusive communications. CDC developed these with public health professionals in mind—particularly health communicators—so they would have tools to ensure their communication products and strategies adapt to the specific needs and priorities of each population or audience. It’s a living document that will change as language and norms change. And it’s also a useful resource for RETAIN staff as you develop various external materials for your partners, participants, the public, and other stakeholders—as well as internal communications for your teams. These principles can guide not just the words and images in your communication products but also how you engage with your communities, partners, stakeholders, and team.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CDC. Gateway to Health Communication.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 equity guiding principles for inclusive 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https://www.cdc.gov/healthcommunication/Health_Equity.html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11</a:t>
            </a:fld>
            <a:endParaRPr lang="en-US" dirty="0"/>
          </a:p>
        </p:txBody>
      </p:sp>
    </p:spTree>
    <p:extLst>
      <p:ext uri="{BB962C8B-B14F-4D97-AF65-F5344CB8AC3E}">
        <p14:creationId xmlns:p14="http://schemas.microsoft.com/office/powerpoint/2010/main" val="8049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1244" y="4400550"/>
            <a:ext cx="6321778" cy="3600450"/>
          </a:xfrm>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CDC framed these principles using a health equity lens. In the slide, I have a more formal definition, and I know that this is not a new concept for all of you, but health equity means eliminating health disparities so that everyone has the opportunity to be as healthy as possible. And to do this, you have to address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economic and social obstacles to health, such as poverty and discrimination as well as powerlessness and lack of access to good jobs with fair pay, quality education and housing, safe environments, and health care. When you talk about using a health equity lens in your communications, that means you have to look at any positive or negative impacts from a proposed message—think back to some of the points Dr. Waller made about inclusive and non-inclusive language and images—and being intentional and conscious in your choices.</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goals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to</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inclusive, </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bias and stigmatization, </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reach the audience effectively, and</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solicit input from the intended audience.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Braveman, P., Arkin, E., Orleans, T., Proctor, D., &amp; Plough, A. (2017, April).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What is health equity? And what difference does a definition make?</a:t>
            </a:r>
            <a:r>
              <a:rPr lang="en-US" sz="1800" dirty="0">
                <a:effectLst/>
                <a:latin typeface="Calibri" panose="020F0502020204030204" pitchFamily="34" charset="0"/>
                <a:ea typeface="Calibri" panose="020F0502020204030204" pitchFamily="34" charset="0"/>
                <a:cs typeface="Times New Roman" panose="02020603050405020304" pitchFamily="18" charset="0"/>
              </a:rPr>
              <a:t> Health Equity Issue Brief #1. Robert Wood Johnson Foundation.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had shorter definitions:</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[20-second definition for general audiences]: “Health equity is the ethical and human rights principle that motivates us to eliminate health disparities; health disparities—worse health in excluded or marginalized groups—are how we measure progress toward health equity.”</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[8-second definition for general audiences]: “Health equity means removing economic and social obstacles to health such as poverty and discrimination.”</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12</a:t>
            </a:fld>
            <a:endParaRPr lang="en-US" dirty="0"/>
          </a:p>
        </p:txBody>
      </p:sp>
    </p:spTree>
    <p:extLst>
      <p:ext uri="{BB962C8B-B14F-4D97-AF65-F5344CB8AC3E}">
        <p14:creationId xmlns:p14="http://schemas.microsoft.com/office/powerpoint/2010/main" val="254444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5467" y="4400550"/>
            <a:ext cx="6524977" cy="4585406"/>
          </a:xfrm>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Script: So, let’s identify a few things to consider.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you want to avoid perpetuating any inequities in your programs/services and your communications. For example, when you’re connecting with a potential community partner or stakeholder group, you don’t want to use language that implies an individual or community is responsible for any increased adverse outcome or risk—such as vague terms like “vulnerable” or “high-risk” populations. Another term that comes to mind that was often used in program reports is referring to an individual as “non-compliant” or “compliant”—again, implying individual responsibility versus acknowledging societal, environmental, or other factors outside their control, that are obstacles to programs, services, and so forth.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to be successful, you need to develop programs and services that reflect your community’s or state’s diversity. I know that several RETAIN states have specifically assessed how and where they recruit participants and deliver services so that they can ensure the program’s success. In doing so, you also need to look at messages that will reach and engage that community.</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way to do that is to engage them in developing communication (and programs and services). This can include engaging stakeholders in co-creating and curating content as well as examining your internal operations and ensuring that you are open to discussing the development of policies and practices that are inclusive to your external audiences.</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 equity as intersectional calls us to recognize that health is shaped by overlapping factors, such as age, ability, race, income, education, immigration status, and geography. How are you, as a program, addressing this and communicating it to your various stakeholders?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consideration relates to literacy—both reading and comprehension. Literacy levels may vary significantly among your different audiences. Let’s take a look at literacy levels in the United States. A quick poll … next slide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CDC. Gateway to Health Communication.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Using a health equity lens</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https://www.cdc.gov/healthcommunication/Health_Equity_Lens.html</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13</a:t>
            </a:fld>
            <a:endParaRPr lang="en-US" dirty="0"/>
          </a:p>
        </p:txBody>
      </p:sp>
    </p:spTree>
    <p:extLst>
      <p:ext uri="{BB962C8B-B14F-4D97-AF65-F5344CB8AC3E}">
        <p14:creationId xmlns:p14="http://schemas.microsoft.com/office/powerpoint/2010/main" val="64857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Poll Question: What is the average reading grade level for Americans?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 The average reading grade level for Americans is 7th to 8th grade. However, half of U.S. adults can NOT read at the 8th-grade level. About 20% of the population are categorized as having a low level of English literacy.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developing language-based materials, you need to consider your audience and use a reading level that is accessible to your audience of focus. That reading level may vary depending on your audience and the purpose of your materials. For example, the words you choose and the complexity of sentences may differ if your audience consists of state policymakers, versus health care providers, versus potential participants.</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Sources:</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[Average American reads at the 7th- to 8th-grade level]: Marchand, L. (2017, March 22).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is readability and why should content editors care about it?</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Center for Plain Language. https://centerforplainlanguage.org/what-is-readability/</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[Half of U.S. adults can’t read a book written at the 8th-grade level, according to the OECD]: Strauss, V. (2016, November 1). Hiding in plain sight: The adult literacy crisis.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Washington Post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21% of American adults are categorized as having a low-level English literacy.]: IES, NCES. (2019, July).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Adult literacy in the United States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Retrieved October 16, 2021, from https://nces.ed.gov/pubsearch/pubsinfo.asp?pubid=2019179</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14</a:t>
            </a:fld>
            <a:endParaRPr lang="en-US" dirty="0"/>
          </a:p>
        </p:txBody>
      </p:sp>
    </p:spTree>
    <p:extLst>
      <p:ext uri="{BB962C8B-B14F-4D97-AF65-F5344CB8AC3E}">
        <p14:creationId xmlns:p14="http://schemas.microsoft.com/office/powerpoint/2010/main" val="17775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Poll Question: How many languages are spoken in the United States?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Answer: More than 350. In 2017, the U.S. Census Bureau published this information based on the American Community Survey (2009–2013). That is a lot of languages. And according to the 2020 U.S. Census Bureau, 22% of the U.S. population speak a language other than English at home, and 78% only speak English.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thing to consider when developing language-based materials is whether there are other predominant languages in your state that will help you reach potential participants and ensure that you are representing the diversity of workers in your state.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Based on annual data from the American Community Survey, the U.S. Census Bureau regularly publishes information on the most common languages spoken at home. It also reports the English-speaking ability of people who speak a language other than English at home.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Community Survey</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Language spoken at home by ability to speak English for the population 5 years and over (Table B16001) 2013–2017 5-year estimates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Archived from the original on February 14, 2020. Retrieved December 13, 2018.</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2017, the U.S. Census Bureau published information on the number of speakers of more than 350 languages as surveyed by the ACS from 2009 to 2013, but it does not regularly tabulate and report data for that many languages.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Sources: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U.S. Census Bureau. (2015, November 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Census Bureau reports at least 350 languages spoken in U.S. homes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Retrieved July 3, 2018, from https://www.census.gov/newsroom/archives/2015-pr/cb15-185.html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Castillo, J. (2015, November 4).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least 350 languages spoken in US homes: New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CNBC. Retrieved July 3, 2018, from https://www.cnbc.com/2015/11/04/at-least-350-languages-spoken-in-us-homes-new-report.html</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15</a:t>
            </a:fld>
            <a:endParaRPr lang="en-US" dirty="0"/>
          </a:p>
        </p:txBody>
      </p:sp>
    </p:spTree>
    <p:extLst>
      <p:ext uri="{BB962C8B-B14F-4D97-AF65-F5344CB8AC3E}">
        <p14:creationId xmlns:p14="http://schemas.microsoft.com/office/powerpoint/2010/main" val="116700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Rhonda/Script: The CDC’s guidelines present five principles to consider for all written and oral communications. These are best practices that you should consider when communicating with any of RETAIN’s audiences, whether it’s a health care provider who’s assisting you with recruitment and enrollment, outreach materials for a potential partner, an employer, an internal email to the team, or a potential participant. We’re going to walk through each principle and highlight alternative terms that are more inclusive.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16</a:t>
            </a:fld>
            <a:endParaRPr lang="en-US" dirty="0"/>
          </a:p>
        </p:txBody>
      </p:sp>
    </p:spTree>
    <p:extLst>
      <p:ext uri="{BB962C8B-B14F-4D97-AF65-F5344CB8AC3E}">
        <p14:creationId xmlns:p14="http://schemas.microsoft.com/office/powerpoint/2010/main" val="296325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Choose terms that focus on systems and why/how some groups or communities that you are trying to reach are more affected and explain the effect (e.g., groups that have been marginalized, under-resourced communities, disproportionately affected groups, groups with higher risk of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17</a:t>
            </a:fld>
            <a:endParaRPr lang="en-US" dirty="0"/>
          </a:p>
        </p:txBody>
      </p:sp>
    </p:spTree>
    <p:extLst>
      <p:ext uri="{BB962C8B-B14F-4D97-AF65-F5344CB8AC3E}">
        <p14:creationId xmlns:p14="http://schemas.microsoft.com/office/powerpoint/2010/main" val="1332698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These terms can be stigmatizing. They are vague and imply that the condition is inherent to the group rather than the actual causal factors. Try to use terms and language that explain why and/or how some groups are more affected than others. Also try to use language that explains the effect (i.e., words such as “impact” and “burden” are also vague and should be explained). “Underserved” is related to having limited access to accessible, acceptable, and affordable services, including health care. If using that term, you need to be specific and clear—what don’t these communities have access to? Transportation, health care, and so forth? Do not use “underserved” when you mean disproportionately affected.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Imagine receiving a document or brochure that identifies you as being in a vulnerable group, or in a high-risk group. Is that welcoming to you?</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Sources:</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CDC. Gateway to Health Communication.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 equity guiding principles for inclusive 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https://www.cdc.gov/healthcommunication/Health_Equity.html</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The chart was included in: American Medical Association and Association of American Medical Colleges. (2021).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Advancing health equity: A guide to language, narrative and concepts</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https://www.ama-assn.org/equity-guide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18</a:t>
            </a:fld>
            <a:endParaRPr lang="en-US" dirty="0"/>
          </a:p>
        </p:txBody>
      </p:sp>
    </p:spTree>
    <p:extLst>
      <p:ext uri="{BB962C8B-B14F-4D97-AF65-F5344CB8AC3E}">
        <p14:creationId xmlns:p14="http://schemas.microsoft.com/office/powerpoint/2010/main" val="252275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effectLst/>
              <a:latin typeface="Calibri" panose="020F0502020204030204" pitchFamily="34" charset="0"/>
              <a:ea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Person-first language puts the person before their disability, diagnosis, or other identity group, condition, or trait. Person-first language describes what a person has rather than who a person is. It avoids labeling people, which can be dehumanizing and promote stereotypes, stigma, and biases. Source: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Institute on Disability, University of New Hampshire. (2022).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Person-first language: A partial glossary of disability terms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https://iod.unh.edu/person-first-language-partial-glossary-disability-terms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know that language shapes perceptions, so a small word choice can make a big difference in communicating attitudes towards people with disabilities and assumptions about the quality of their lives.</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Person-first language literally puts the person first instead of his or her disability. By referring to an individual as a person with a disability instead of a disabled person, you are providing an objective description instead of a label. While opinions differ on some words, this list offers preferred terms for many visible and invisible disabilities, illustrated with person-first language.”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APA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Inclusive Language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expands on above):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Person-first language was initially applied to issues related to people with disabilities but has since been broadened to include other identity groups, including identities related to age. APA also notes that the individual’s preferences for language would supersede style guidelines. Person-first emphasizes the person, not their disability/condition. Identity-first focuses on the condition or disability. There may be instances when the individual prefers, for various reasons, to use identity-first language.</a:t>
            </a:r>
          </a:p>
          <a:p>
            <a:pPr marL="0" marR="0">
              <a:lnSpc>
                <a:spcPct val="150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APA. (2021). </a:t>
            </a:r>
            <a:r>
              <a:rPr lang="en-US"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Inclusive language guidelines</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https://www.apa.org/about/apa/equity-diversity-inclusion/language-guidelines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Crocker, A. F., &amp; Smith, S. N. (2019). Person-first language: Are we practicing what we preach?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Journal of Multidisciplinary Healthcare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12</a:t>
            </a:r>
            <a:r>
              <a:rPr lang="en-US" sz="1800" dirty="0">
                <a:effectLst/>
                <a:latin typeface="Calibri" panose="020F0502020204030204" pitchFamily="34" charset="0"/>
                <a:ea typeface="Calibri" panose="020F0502020204030204" pitchFamily="34" charset="0"/>
                <a:cs typeface="Times New Roman" panose="02020603050405020304" pitchFamily="18" charset="0"/>
              </a:rPr>
              <a:t>, 125–129. https://doi.org/10.2147/JMDH.S140067</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19</a:t>
            </a:fld>
            <a:endParaRPr lang="en-US" dirty="0"/>
          </a:p>
        </p:txBody>
      </p:sp>
    </p:spTree>
    <p:extLst>
      <p:ext uri="{BB962C8B-B14F-4D97-AF65-F5344CB8AC3E}">
        <p14:creationId xmlns:p14="http://schemas.microsoft.com/office/powerpoint/2010/main" val="393697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effectLst/>
              <a:latin typeface="Calibri" panose="020F0502020204030204" pitchFamily="34" charset="0"/>
              <a:ea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However, APA has emphasized that the individual’s preferences for language would supersede guidelines on person-first. There may be instances when an individual prefers to use identity-first language. For example, one group that has chosen to embrace identity-first versus person-first language is the deaf community. The deaf community views deafness as a medical condition, not a disability, and as such should not carry a negative connotation.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APA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Inclusive Language Guidelines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APA. (2021).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Inclusive language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https://www.apa.org/about/apa/equity-diversity-inclusion/language-guidelines</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20</a:t>
            </a:fld>
            <a:endParaRPr lang="en-US" dirty="0"/>
          </a:p>
        </p:txBody>
      </p:sp>
    </p:spTree>
    <p:extLst>
      <p:ext uri="{BB962C8B-B14F-4D97-AF65-F5344CB8AC3E}">
        <p14:creationId xmlns:p14="http://schemas.microsoft.com/office/powerpoint/2010/main" val="41568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3</a:t>
            </a:fld>
            <a:endParaRPr lang="en-US" dirty="0"/>
          </a:p>
        </p:txBody>
      </p:sp>
    </p:spTree>
    <p:extLst>
      <p:ext uri="{BB962C8B-B14F-4D97-AF65-F5344CB8AC3E}">
        <p14:creationId xmlns:p14="http://schemas.microsoft.com/office/powerpoint/2010/main" val="236738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However, APA has emphasized that the individual’s preferences for language would supersede guidelines on person-first. There may be instances when an individual prefers to use identity-first language. For example, one group that has chosen to embrace identity-first versus person-first language is the deaf community. The deaf community views deafness as a medical condition, not a disability, and as such should not carry a negative connotation.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APA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Inclusive Language Guidelines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APA. (2021).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Inclusive language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https://www.apa.org/about/apa/equity-diversity-inclusion/language-guidelines</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21</a:t>
            </a:fld>
            <a:endParaRPr lang="en-US" dirty="0"/>
          </a:p>
        </p:txBody>
      </p:sp>
    </p:spTree>
    <p:extLst>
      <p:ext uri="{BB962C8B-B14F-4D97-AF65-F5344CB8AC3E}">
        <p14:creationId xmlns:p14="http://schemas.microsoft.com/office/powerpoint/2010/main" val="358555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Read the principle.</a:t>
            </a:r>
          </a:p>
          <a:p>
            <a:endParaRPr lang="en-US" dirty="0">
              <a:cs typeface="Calibri"/>
            </a:endParaRPr>
          </a:p>
        </p:txBody>
      </p:sp>
      <p:sp>
        <p:nvSpPr>
          <p:cNvPr id="4" name="Slide Number Placeholder 3"/>
          <p:cNvSpPr>
            <a:spLocks noGrp="1"/>
          </p:cNvSpPr>
          <p:nvPr>
            <p:ph type="sldNum" sz="quarter" idx="5"/>
          </p:nvPr>
        </p:nvSpPr>
        <p:spPr/>
        <p:txBody>
          <a:bodyPr/>
          <a:lstStyle/>
          <a:p>
            <a:fld id="{C4063B84-0C5B-4153-9827-9A385AA6FDC4}" type="slidenum">
              <a:rPr lang="en-US" smtClean="0"/>
              <a:t>22</a:t>
            </a:fld>
            <a:endParaRPr lang="en-US" dirty="0"/>
          </a:p>
        </p:txBody>
      </p:sp>
    </p:spTree>
    <p:extLst>
      <p:ext uri="{BB962C8B-B14F-4D97-AF65-F5344CB8AC3E}">
        <p14:creationId xmlns:p14="http://schemas.microsoft.com/office/powerpoint/2010/main" val="235547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Use of the term “minority”/”minorities” should be limited, in general, and should be defined when used. Be as specific as possible about the group you are referring to. For example, instead of saying “minorities,” specify who you are referring to. So, people who are Asian American, Pacific Islander,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CDC. Gateway to Health Communication.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 equity guiding principles for inclusive 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https://www.cdc.gov/healthcommunication/Health_Equity.html</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The chart was included in: American Medical Association and Association of American Medical Colleges. (2021).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Advancing health equity: A guide to language, narrative and concepts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ama-assn.org/equity-guide.</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23</a:t>
            </a:fld>
            <a:endParaRPr lang="en-US" dirty="0"/>
          </a:p>
        </p:txBody>
      </p:sp>
    </p:spTree>
    <p:extLst>
      <p:ext uri="{BB962C8B-B14F-4D97-AF65-F5344CB8AC3E}">
        <p14:creationId xmlns:p14="http://schemas.microsoft.com/office/powerpoint/2010/main" val="176982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Indicate the principle.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24</a:t>
            </a:fld>
            <a:endParaRPr lang="en-US" dirty="0"/>
          </a:p>
        </p:txBody>
      </p:sp>
    </p:spTree>
    <p:extLst>
      <p:ext uri="{BB962C8B-B14F-4D97-AF65-F5344CB8AC3E}">
        <p14:creationId xmlns:p14="http://schemas.microsoft.com/office/powerpoint/2010/main" val="230816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terms should also be avoided, in general, when communicating about public health activities. </a:t>
            </a:r>
          </a:p>
          <a:p>
            <a:pPr marL="0" marR="0">
              <a:lnSpc>
                <a:spcPct val="150000"/>
              </a:lnSpc>
              <a:spcBef>
                <a:spcPts val="0"/>
              </a:spcBef>
              <a:spcAft>
                <a:spcPts val="80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Using words that are strongly associated with violence and power connotations can make people feel attacked, unsafe, or not empowered.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CDC. Gateway to Health Communication.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 equity guiding principles for inclusive 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https://www.cdc.gov/healthcommunication/Health_Equity.html</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The chart was included in: American Medical Association and Association of American Medical Colleges. (2021).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Advancing health equity: A guide to language, narrative and concepts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ama-assn.org/equity-guide.</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25</a:t>
            </a:fld>
            <a:endParaRPr lang="en-US" dirty="0"/>
          </a:p>
        </p:txBody>
      </p:sp>
    </p:spTree>
    <p:extLst>
      <p:ext uri="{BB962C8B-B14F-4D97-AF65-F5344CB8AC3E}">
        <p14:creationId xmlns:p14="http://schemas.microsoft.com/office/powerpoint/2010/main" val="384737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State the principle.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26</a:t>
            </a:fld>
            <a:endParaRPr lang="en-US" dirty="0"/>
          </a:p>
        </p:txBody>
      </p:sp>
    </p:spTree>
    <p:extLst>
      <p:ext uri="{BB962C8B-B14F-4D97-AF65-F5344CB8AC3E}">
        <p14:creationId xmlns:p14="http://schemas.microsoft.com/office/powerpoint/2010/main" val="226482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Consider the context and the audience to determine if language used could potentially lead to negative assumptions, stereotyping, stigmatization, or blame. However, these terms may be appropriate in some instances. Do not assume that people are refusing or choosing not to participate in a behavior or to access a service. Structural issues, access issues, or acceptability may play a role. For instance, a lack of accessible transportation can have an impact on someone’s ability to access services or resources.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Adapted from: CDC. Gateway to Health Communication.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 equity guiding principles for inclusive 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https://www.cdc.gov/healthcommunication/Health_Equity.html</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The chart was included in: American Medical Association and Association of American Medical Colleges. (2021.)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Advancing health equity: A guide to language, narrative and concepts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ama-assn.org/equity-guide.</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27</a:t>
            </a:fld>
            <a:endParaRPr lang="en-US" dirty="0"/>
          </a:p>
        </p:txBody>
      </p:sp>
    </p:spTree>
    <p:extLst>
      <p:ext uri="{BB962C8B-B14F-4D97-AF65-F5344CB8AC3E}">
        <p14:creationId xmlns:p14="http://schemas.microsoft.com/office/powerpoint/2010/main" val="1706496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Another strategy for ensuring your communications are inclusive and appeal to diverse stakeholders is to find ways to engage the communities that RETAIN (you) serves. There are several ways you can do this, such as including them in the development process, hiring people from the communities served, and working with your community partners on the program’s priorities and strategies. I’ve talked to several states that are doing several of these. Think about whether there are additional partners in the community who can help you meet these goals of engagement.</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Can you indicate any community-engaged strategies you’ve used that have helped you build inclusivity into your communications? </a:t>
            </a:r>
          </a:p>
          <a:p>
            <a:pPr marL="0" marR="0">
              <a:lnSpc>
                <a:spcPct val="150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Ask states to note any strategies that they have found particularly successful for building inclusivity in their communications.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Source: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CDC Inclusive Communication Guidelines: </a:t>
            </a: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CDC. Gateway to Health Communication.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Health equity considerations for developing public health communications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https://www.cdc.gov/healthcommunication/Comm_Dev.html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28</a:t>
            </a:fld>
            <a:endParaRPr lang="en-US" dirty="0"/>
          </a:p>
        </p:txBody>
      </p:sp>
    </p:spTree>
    <p:extLst>
      <p:ext uri="{BB962C8B-B14F-4D97-AF65-F5344CB8AC3E}">
        <p14:creationId xmlns:p14="http://schemas.microsoft.com/office/powerpoint/2010/main" val="3366925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Rhonda/Script: Information should be made available in accessible formats (e.g., large print, braille, American Sign Language, closed captioning, audio descriptions, plain language) for people with vision, hearing, cognitive, and learning disabilities.</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equal access to public health services for people with disabilities and operation of disability services before, during, and after public health emergencies.</a:t>
            </a:r>
          </a:p>
          <a:p>
            <a:pPr marL="342900" marR="0" lvl="0" indent="-342900">
              <a:lnSpc>
                <a:spcPct val="150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that information is culturally responsive, accessible, and available. It should represent the people in the communities for whom it is intended.</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29</a:t>
            </a:fld>
            <a:endParaRPr lang="en-US" dirty="0"/>
          </a:p>
        </p:txBody>
      </p:sp>
    </p:spTree>
    <p:extLst>
      <p:ext uri="{BB962C8B-B14F-4D97-AF65-F5344CB8AC3E}">
        <p14:creationId xmlns:p14="http://schemas.microsoft.com/office/powerpoint/2010/main" val="289870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Nancy/Script: These next few slides provide a summary or checklist of the key points to consider as you develop communication products. These slides will be distributed, but we are also going to create a separate resource that includes these key points and the resources on the final slide. These will be distributed through the ROC. Hopefully, this will be useful to you.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30</a:t>
            </a:fld>
            <a:endParaRPr lang="en-US" dirty="0"/>
          </a:p>
        </p:txBody>
      </p:sp>
    </p:spTree>
    <p:extLst>
      <p:ext uri="{BB962C8B-B14F-4D97-AF65-F5344CB8AC3E}">
        <p14:creationId xmlns:p14="http://schemas.microsoft.com/office/powerpoint/2010/main" val="259131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Rhonda/Script: To build a healthy workforce, it is imperative that RETAIN programs address inequities that might exist within local communities. Today's webinar highlights ways RETAIN teams can achieve this through inclusive communication that reflects the diverse needs of the people they serve.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We will highlight tips and best practices to help RETAIN teams (you) ensure their (your) communication products are developed through a health equity lens. Our topics will include the importance of person-first language, preferred terms for select populations, and resources for developing inclusive communication products.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latin typeface="Calibri"/>
              <a:cs typeface="Calibri"/>
            </a:endParaRPr>
          </a:p>
        </p:txBody>
      </p:sp>
      <p:sp>
        <p:nvSpPr>
          <p:cNvPr id="4" name="Slide Number Placeholder 3"/>
          <p:cNvSpPr>
            <a:spLocks noGrp="1"/>
          </p:cNvSpPr>
          <p:nvPr>
            <p:ph type="sldNum" sz="quarter" idx="5"/>
          </p:nvPr>
        </p:nvSpPr>
        <p:spPr/>
        <p:txBody>
          <a:bodyPr/>
          <a:lstStyle/>
          <a:p>
            <a:fld id="{C4063B84-0C5B-4153-9827-9A385AA6FDC4}" type="slidenum">
              <a:rPr lang="en-US" smtClean="0"/>
              <a:t>4</a:t>
            </a:fld>
            <a:endParaRPr lang="en-US" dirty="0"/>
          </a:p>
        </p:txBody>
      </p:sp>
    </p:spTree>
    <p:extLst>
      <p:ext uri="{BB962C8B-B14F-4D97-AF65-F5344CB8AC3E}">
        <p14:creationId xmlns:p14="http://schemas.microsoft.com/office/powerpoint/2010/main" val="3591135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31</a:t>
            </a:fld>
            <a:endParaRPr lang="en-US" dirty="0"/>
          </a:p>
        </p:txBody>
      </p:sp>
    </p:spTree>
    <p:extLst>
      <p:ext uri="{BB962C8B-B14F-4D97-AF65-F5344CB8AC3E}">
        <p14:creationId xmlns:p14="http://schemas.microsoft.com/office/powerpoint/2010/main" val="1912974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32</a:t>
            </a:fld>
            <a:endParaRPr lang="en-US" dirty="0"/>
          </a:p>
        </p:txBody>
      </p:sp>
    </p:spTree>
    <p:extLst>
      <p:ext uri="{BB962C8B-B14F-4D97-AF65-F5344CB8AC3E}">
        <p14:creationId xmlns:p14="http://schemas.microsoft.com/office/powerpoint/2010/main" val="149535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Rhonda/Script: Let’s take a moment to rethink your personal identifiers. Using the word cloud link in the chat, submit as many words as you would use to identify yourself in everyday settings.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look at this “new” word cloud alongside the first word cloud. Is it more inclusive? </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33</a:t>
            </a:fld>
            <a:endParaRPr lang="en-US" dirty="0"/>
          </a:p>
        </p:txBody>
      </p:sp>
    </p:spTree>
    <p:extLst>
      <p:ext uri="{BB962C8B-B14F-4D97-AF65-F5344CB8AC3E}">
        <p14:creationId xmlns:p14="http://schemas.microsoft.com/office/powerpoint/2010/main" val="3983551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35</a:t>
            </a:fld>
            <a:endParaRPr lang="en-US" dirty="0"/>
          </a:p>
        </p:txBody>
      </p:sp>
    </p:spTree>
    <p:extLst>
      <p:ext uri="{BB962C8B-B14F-4D97-AF65-F5344CB8AC3E}">
        <p14:creationId xmlns:p14="http://schemas.microsoft.com/office/powerpoint/2010/main" val="389076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Rhonda/Script: Take a moment to think about your personal identity. Using the word cloud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link in the chat, submit two or three words you use to identify yourself in everyday settings—just the first two or three things that come to mind. After you do this, feel free to write down other identifiers on a sheet of paper that would further describe who you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We want you to feel safe to say what comes to mind. These will not be revealed to others.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We want you to feel safe. … Inclusivity is making people feel welcome. Even asking this question might make people feel vulnerable.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This is uppercase in the PP file. It only needs to be capitalized if it’s a proper noun. I won’t mark it again.</a:t>
            </a: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5</a:t>
            </a:fld>
            <a:endParaRPr lang="en-US" dirty="0"/>
          </a:p>
        </p:txBody>
      </p:sp>
    </p:spTree>
    <p:extLst>
      <p:ext uri="{BB962C8B-B14F-4D97-AF65-F5344CB8AC3E}">
        <p14:creationId xmlns:p14="http://schemas.microsoft.com/office/powerpoint/2010/main" val="220165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7689" y="4400549"/>
            <a:ext cx="5994400" cy="4449939"/>
          </a:xfrm>
        </p:spPr>
        <p:txBody>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Rhonda/Script: By being inclusive, we create</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200" dirty="0">
                <a:effectLst/>
                <a:latin typeface="Calibri" panose="020F0502020204030204" pitchFamily="34" charset="0"/>
                <a:ea typeface="Calibri" panose="020F0502020204030204" pitchFamily="34" charset="0"/>
                <a:cs typeface="Calibri" panose="020F0502020204030204" pitchFamily="34" charset="0"/>
              </a:rPr>
              <a:t>an environment that offers affirmation, celebration, and appreciation of different approaches, styles, perspectives, and experiences, thus allowing all individuals to bring in their whole selves (and all their identities) and to demonstrate their strengths and capabilities.</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Inclusive communication acknowledges diversity, conveys respect, is sensitive to differences, and promotes equitable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The use of inclusive language and images in emails, marketing material, social media, websites, and other forms of communication relays the message that your programs and services are accessible and welcoming to everyone.</a:t>
            </a:r>
            <a:r>
              <a:rPr lang="en-US" sz="1800" kern="12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Inclusive language allows you to resonate with more audiences by speaking and writing in more impartial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APA</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u="sng" dirty="0">
                <a:effectLst/>
                <a:latin typeface="Calibri" panose="020F0502020204030204" pitchFamily="34" charset="0"/>
                <a:ea typeface="Times New Roman" panose="02020603050405020304" pitchFamily="18" charset="0"/>
                <a:cs typeface="Calibri" panose="020F0502020204030204" pitchFamily="34" charset="0"/>
              </a:rPr>
              <a:t>Equity, Diversity and Inclusion Framework</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APA. (2021b). </a:t>
            </a:r>
            <a:r>
              <a:rPr lang="en-US" sz="1800" i="1" dirty="0">
                <a:effectLst/>
                <a:latin typeface="Calibri" panose="020F0502020204030204" pitchFamily="34" charset="0"/>
                <a:ea typeface="Calibri" panose="020F0502020204030204" pitchFamily="34" charset="0"/>
                <a:cs typeface="Calibri" panose="020F0502020204030204" pitchFamily="34" charset="0"/>
              </a:rPr>
              <a:t>Equity, diversity, and inclusion framework</a:t>
            </a:r>
            <a:r>
              <a:rPr lang="en-US" sz="1800" dirty="0">
                <a:effectLst/>
                <a:latin typeface="Calibri" panose="020F0502020204030204" pitchFamily="34" charset="0"/>
                <a:ea typeface="Calibri" panose="020F0502020204030204" pitchFamily="34" charset="0"/>
                <a:cs typeface="Calibri" panose="020F0502020204030204" pitchFamily="34" charset="0"/>
              </a:rPr>
              <a:t>. https://www.apa. org/about/apa/equity-diversity-inclusion/equity-division-inclusion-framework.pdf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Definition of </a:t>
            </a:r>
            <a:r>
              <a:rPr lang="en-US" sz="1800" i="1" dirty="0">
                <a:effectLst/>
                <a:latin typeface="Calibri" panose="020F0502020204030204" pitchFamily="34" charset="0"/>
                <a:ea typeface="Calibri" panose="020F0502020204030204" pitchFamily="34" charset="0"/>
                <a:cs typeface="Calibri" panose="020F0502020204030204" pitchFamily="34" charset="0"/>
              </a:rPr>
              <a:t>inclusion</a:t>
            </a:r>
            <a:r>
              <a:rPr lang="en-US" sz="1800" dirty="0">
                <a:effectLst/>
                <a:latin typeface="Calibri" panose="020F0502020204030204" pitchFamily="34" charset="0"/>
                <a:ea typeface="Calibri" panose="020F0502020204030204" pitchFamily="34" charset="0"/>
                <a:cs typeface="Calibri" panose="020F0502020204030204" pitchFamily="34" charset="0"/>
              </a:rPr>
              <a:t>: “an environment that offers affirmation, celebration, and appreciation of different approaches, styles, perspectives, and experiences, thus allowing all individuals to bring in their whole selves (and all their identities) and to demonstrate their strengths and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18F Content Guide</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U.S. General Services Administration (GSA). </a:t>
            </a:r>
            <a:r>
              <a:rPr lang="en-US" sz="1800" i="1" dirty="0">
                <a:effectLst/>
                <a:latin typeface="Calibri" panose="020F0502020204030204" pitchFamily="34" charset="0"/>
                <a:ea typeface="Times New Roman" panose="02020603050405020304" pitchFamily="18" charset="0"/>
                <a:cs typeface="Calibri" panose="020F0502020204030204" pitchFamily="34" charset="0"/>
              </a:rPr>
              <a:t>18F content guide</a:t>
            </a:r>
            <a:r>
              <a:rPr lang="en-US" sz="1800" dirty="0">
                <a:effectLst/>
                <a:latin typeface="Calibri" panose="020F0502020204030204" pitchFamily="34" charset="0"/>
                <a:ea typeface="Times New Roman" panose="02020603050405020304" pitchFamily="18" charset="0"/>
                <a:cs typeface="Calibri" panose="020F0502020204030204" pitchFamily="34" charset="0"/>
              </a:rPr>
              <a:t>. https://content-guide.18f.gov/our-style/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“As we build government services, we want to ensure they are accessible and welcoming to everyone who needs to use them. Inclusive language helps us to be more accurate and build trust with our users.”</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6</a:t>
            </a:fld>
            <a:endParaRPr lang="en-US" dirty="0"/>
          </a:p>
        </p:txBody>
      </p:sp>
    </p:spTree>
    <p:extLst>
      <p:ext uri="{BB962C8B-B14F-4D97-AF65-F5344CB8AC3E}">
        <p14:creationId xmlns:p14="http://schemas.microsoft.com/office/powerpoint/2010/main" val="237909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Rhonda: Script:</a:t>
            </a:r>
            <a:r>
              <a:rPr lang="en-US" sz="1800" kern="12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The words we use are key to creating </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psychologically safe, inclusive, respectful, and welcoming environments</a:t>
            </a:r>
            <a:r>
              <a:rPr lang="en-US" sz="1800" kern="12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Language is a tool that can </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draw us closer together (positive connection) or divide us further apart (create distance).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Representation matters. Intersectionality and </a:t>
            </a:r>
            <a:r>
              <a:rPr lang="en-US" sz="1800" b="1" kern="1200" dirty="0">
                <a:effectLst/>
                <a:latin typeface="Calibri" panose="020F0502020204030204" pitchFamily="34" charset="0"/>
                <a:ea typeface="Calibri" panose="020F0502020204030204" pitchFamily="34" charset="0"/>
                <a:cs typeface="Calibri" panose="020F0502020204030204" pitchFamily="34" charset="0"/>
              </a:rPr>
              <a:t>images can shape the perception of your audience</a:t>
            </a:r>
            <a:r>
              <a:rPr lang="en-US" sz="1800" kern="1200" dirty="0">
                <a:effectLst/>
                <a:latin typeface="Calibri" panose="020F0502020204030204" pitchFamily="34" charset="0"/>
                <a:ea typeface="Calibri" panose="020F0502020204030204" pitchFamily="34" charset="0"/>
                <a:cs typeface="Calibri" panose="020F0502020204030204" pitchFamily="34" charset="0"/>
              </a:rPr>
              <a:t>. Visuals have the pressure of the first impression and carry the value of lasting impressions.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Sources: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18F Content Guide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(Note: This is a federal government project, so it</a:t>
            </a:r>
            <a:r>
              <a:rPr lang="en-US" sz="1800" kern="12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s in the public domain.)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U.S. General Services Administration (GSA).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18F content guide</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https://content-guide.18f.gov/our-style/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Inclusive language: “The words we use can make the difference between forging positive connections or creating distance in our personal and professional lives. Particularly in writing, impact is more important than intent.”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APA</a:t>
            </a:r>
            <a:r>
              <a:rPr lang="en-US" sz="1800" kern="12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u="sng" kern="1200"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Inclusive Language Guidelines</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APA. (2021). </a:t>
            </a:r>
            <a:r>
              <a:rPr lang="en-US" sz="1800" i="1" kern="1200" dirty="0">
                <a:effectLst/>
                <a:latin typeface="Calibri" panose="020F0502020204030204" pitchFamily="34" charset="0"/>
                <a:ea typeface="Times New Roman" panose="02020603050405020304" pitchFamily="18" charset="0"/>
                <a:cs typeface="Calibri" panose="020F0502020204030204" pitchFamily="34" charset="0"/>
              </a:rPr>
              <a:t>Inclusive language guidelines</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https://www.apa.org/about/apa/equity-diversity-inclusion/language-guidelines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Language is a powerful tool that can draw us closer together or drive us further apart. “Simply put, words matter. The words we use are key to creating psychologically safe, inclusive, respectful, and welcoming environments.”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7</a:t>
            </a:fld>
            <a:endParaRPr lang="en-US" dirty="0"/>
          </a:p>
        </p:txBody>
      </p:sp>
    </p:spTree>
    <p:extLst>
      <p:ext uri="{BB962C8B-B14F-4D97-AF65-F5344CB8AC3E}">
        <p14:creationId xmlns:p14="http://schemas.microsoft.com/office/powerpoint/2010/main" val="110698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5111" y="4400550"/>
            <a:ext cx="6152445" cy="4495094"/>
          </a:xfrm>
        </p:spPr>
        <p:txBody>
          <a:bodyPr/>
          <a:lstStyle/>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Rhonda/Script: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200" dirty="0">
                <a:effectLst/>
                <a:latin typeface="Calibri" panose="020F0502020204030204" pitchFamily="34" charset="0"/>
                <a:ea typeface="Calibri" panose="020F0502020204030204" pitchFamily="34" charset="0"/>
                <a:cs typeface="Calibri" panose="020F0502020204030204" pitchFamily="34" charset="0"/>
              </a:rPr>
              <a:t>Conscious or inclusive language asks us to think critically about using language to empower instead of limit. … language that is rooted in critical thinking and compassion. Some words are more apt than others. The most important part of conscious language is the conscious part—our intention.”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As we walk through this presentation, we will explore questions you should consider as you develop communications products and messages</a:t>
            </a:r>
            <a:r>
              <a:rPr lang="en-US" sz="1800" kern="12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questions that move you to empower your audience; that help you reflect on the goal and intention of your communication; that help you evaluate whether the words, language, and images are inclusive, compassionate, and intentional.</a:t>
            </a:r>
            <a:r>
              <a:rPr lang="en-US" sz="1800" kern="12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kern="1200" dirty="0">
                <a:effectLst/>
                <a:latin typeface="Calibri" panose="020F0502020204030204" pitchFamily="34" charset="0"/>
                <a:ea typeface="Calibri" panose="020F0502020204030204" pitchFamily="34" charset="0"/>
                <a:cs typeface="Calibri" panose="020F0502020204030204" pitchFamily="34" charset="0"/>
              </a:rPr>
              <a:t>Inclusive language avoids biases, slang, or expressions that discriminate against groups of people based on race, gender, or socioeconomic status. Inclusive language allows you to resonate with more audiences by speaking and writing in more impartial ways.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Times New Roman" panose="02020603050405020304" pitchFamily="18" charset="0"/>
                <a:cs typeface="Calibri" panose="020F0502020204030204" pitchFamily="34" charset="0"/>
              </a:rPr>
              <a:t>Nancy/Script: Here are five specific questions. As you think about your audience, there are several layers to consider. Who is your audience in relationship to RETAIN? Are they a program participant, partner, or a team member? Also consider identity, such as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Who is the audience?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Ability and disability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Gender and sexuality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Nationality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Race, ethnicity, and religion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What is the tone/level of formality?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Consider literacy levels as well as primary spoken/read languages.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What are the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How might history change the impact of my language choices regardless of my intentions? (LGBT 10 years ago; more inclusive as LGBTQIA; has progressed over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Who is being excluded?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A few overriding points: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Regarding race, gender, or disability, it’s always best to ask people how they identify rather than assuming.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Avoid terms that contribute to stigmas regarding disability.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Use gender identity/sexual orientation descriptors as modifiers, not nouns (“transgender person,” “lesbian woman”). Use “different sex” versus “opposite sex.”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800" kern="1200" dirty="0">
                <a:effectLst/>
                <a:latin typeface="Calibri" panose="020F0502020204030204" pitchFamily="34" charset="0"/>
                <a:ea typeface="Calibri" panose="020F0502020204030204" pitchFamily="34" charset="0"/>
                <a:cs typeface="Calibri" panose="020F0502020204030204" pitchFamily="34" charset="0"/>
              </a:rPr>
              <a:t>It’s okay to use “they”/”their” as singular pronouns.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Source: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Conscious Style Guide</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Quiet Press. (2015–2022).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Conscious style guide</a:t>
            </a:r>
            <a:r>
              <a:rPr lang="en-US" sz="1800" kern="1200" dirty="0">
                <a:effectLst/>
                <a:latin typeface="Calibri" panose="020F0502020204030204" pitchFamily="34" charset="0"/>
                <a:ea typeface="Calibri" panose="020F0502020204030204" pitchFamily="34" charset="0"/>
                <a:cs typeface="Calibri" panose="020F0502020204030204" pitchFamily="34" charset="0"/>
              </a:rPr>
              <a:t>. https://consciousstyleguide.com/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Does it make sense to say “gender, … or other genders”?</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Is this correct as a source?</a:t>
            </a:r>
          </a:p>
          <a:p>
            <a:endParaRPr lang="en-US" dirty="0">
              <a:cs typeface="Calibri"/>
            </a:endParaRPr>
          </a:p>
        </p:txBody>
      </p:sp>
      <p:sp>
        <p:nvSpPr>
          <p:cNvPr id="4" name="Slide Number Placeholder 3"/>
          <p:cNvSpPr>
            <a:spLocks noGrp="1"/>
          </p:cNvSpPr>
          <p:nvPr>
            <p:ph type="sldNum" sz="quarter" idx="5"/>
          </p:nvPr>
        </p:nvSpPr>
        <p:spPr/>
        <p:txBody>
          <a:bodyPr/>
          <a:lstStyle/>
          <a:p>
            <a:fld id="{C4063B84-0C5B-4153-9827-9A385AA6FDC4}" type="slidenum">
              <a:rPr lang="en-US" smtClean="0"/>
              <a:t>8</a:t>
            </a:fld>
            <a:endParaRPr lang="en-US" dirty="0"/>
          </a:p>
        </p:txBody>
      </p:sp>
    </p:spTree>
    <p:extLst>
      <p:ext uri="{BB962C8B-B14F-4D97-AF65-F5344CB8AC3E}">
        <p14:creationId xmlns:p14="http://schemas.microsoft.com/office/powerpoint/2010/main" val="194804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978" y="4400550"/>
            <a:ext cx="6016978" cy="4314472"/>
          </a:xfrm>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Rhonda/Script:</a:t>
            </a:r>
            <a:r>
              <a:rPr lang="en-US" sz="1800" kern="12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What is the impact of non-inclusive language to the community? Examples: feelings of discrimination, exclusion, isolation, sense of danger, lack of support.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9</a:t>
            </a:fld>
            <a:endParaRPr lang="en-US" dirty="0"/>
          </a:p>
        </p:txBody>
      </p:sp>
    </p:spTree>
    <p:extLst>
      <p:ext uri="{BB962C8B-B14F-4D97-AF65-F5344CB8AC3E}">
        <p14:creationId xmlns:p14="http://schemas.microsoft.com/office/powerpoint/2010/main" val="356218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Rhonda/Script: Images also have the power to connect. They can create an environment that is inclusive or exclusive for your audience. Your audience’s response to images/visual components can affect whether they engage with your messages or perceive they are valued. For instance, some RETAIN programs are creating materials that are being tailored toward specific communities. As you develop the visual components of your communications, consider these points to ensure you’re creating an environment that is inclusive and engaging and shows your audience they are valued. This can be particularly important in RETAIN’s efforts to recruit participants for the program. You want to ensure that the images, as well as the words, resonate with your audience—that you select images that represent potential participants, ones they can identify with. Also know that some states are developing materials that are tailored toward specific communities. It can be helpful to solicit input from advisory boards or community partners on these types of products to see if they think they will resonate.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Source: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CDC. Gateway to Health Communication. </a:t>
            </a:r>
            <a:r>
              <a:rPr lang="en-US" sz="1800" i="1" kern="1200" dirty="0">
                <a:effectLst/>
                <a:latin typeface="Calibri" panose="020F0502020204030204" pitchFamily="34" charset="0"/>
                <a:ea typeface="Calibri" panose="020F0502020204030204" pitchFamily="34" charset="0"/>
                <a:cs typeface="Calibri" panose="020F0502020204030204" pitchFamily="34" charset="0"/>
              </a:rPr>
              <a:t>Health equity guiding principles for inclusive communication</a:t>
            </a:r>
            <a:r>
              <a:rPr lang="en-US" sz="1800" kern="1200" dirty="0">
                <a:effectLst/>
                <a:latin typeface="Calibri" panose="020F0502020204030204" pitchFamily="34" charset="0"/>
                <a:ea typeface="Calibri" panose="020F0502020204030204" pitchFamily="34" charset="0"/>
                <a:cs typeface="Calibri" panose="020F0502020204030204" pitchFamily="34" charset="0"/>
              </a:rPr>
              <a:t>. https://www.cdc.gov/healthcommunication/Health_Equity.html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063B84-0C5B-4153-9827-9A385AA6FDC4}" type="slidenum">
              <a:rPr lang="en-US" smtClean="0"/>
              <a:t>10</a:t>
            </a:fld>
            <a:endParaRPr lang="en-US" dirty="0"/>
          </a:p>
        </p:txBody>
      </p:sp>
    </p:spTree>
    <p:extLst>
      <p:ext uri="{BB962C8B-B14F-4D97-AF65-F5344CB8AC3E}">
        <p14:creationId xmlns:p14="http://schemas.microsoft.com/office/powerpoint/2010/main" val="888646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9B2F13-CC2A-F54F-B991-02F31DCA0305}"/>
              </a:ext>
            </a:extLst>
          </p:cNvPr>
          <p:cNvSpPr/>
          <p:nvPr/>
        </p:nvSpPr>
        <p:spPr>
          <a:xfrm>
            <a:off x="0" y="0"/>
            <a:ext cx="12192000" cy="46227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Flowchart: Stored Data 1">
            <a:extLst>
              <a:ext uri="{FF2B5EF4-FFF2-40B4-BE49-F238E27FC236}">
                <a16:creationId xmlns:a16="http://schemas.microsoft.com/office/drawing/2014/main" id="{397B2394-FD70-40F9-AEC9-7A3DDF9A76E9}"/>
              </a:ext>
            </a:extLst>
          </p:cNvPr>
          <p:cNvSpPr/>
          <p:nvPr/>
        </p:nvSpPr>
        <p:spPr>
          <a:xfrm rot="21244516" flipH="1">
            <a:off x="10266631" y="-152979"/>
            <a:ext cx="2332836" cy="493266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87 h 10087"/>
              <a:gd name="connsiteX1" fmla="*/ 8461 w 10000"/>
              <a:gd name="connsiteY1" fmla="*/ 0 h 10087"/>
              <a:gd name="connsiteX2" fmla="*/ 6498 w 10000"/>
              <a:gd name="connsiteY2" fmla="*/ 5554 h 10087"/>
              <a:gd name="connsiteX3" fmla="*/ 10000 w 10000"/>
              <a:gd name="connsiteY3" fmla="*/ 10087 h 10087"/>
              <a:gd name="connsiteX4" fmla="*/ 1667 w 10000"/>
              <a:gd name="connsiteY4" fmla="*/ 10087 h 10087"/>
              <a:gd name="connsiteX5" fmla="*/ 0 w 10000"/>
              <a:gd name="connsiteY5" fmla="*/ 5087 h 10087"/>
              <a:gd name="connsiteX6" fmla="*/ 1667 w 10000"/>
              <a:gd name="connsiteY6" fmla="*/ 87 h 10087"/>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17">
                <a:moveTo>
                  <a:pt x="1667" y="117"/>
                </a:moveTo>
                <a:lnTo>
                  <a:pt x="7455" y="0"/>
                </a:lnTo>
                <a:cubicBezTo>
                  <a:pt x="7422" y="87"/>
                  <a:pt x="5660" y="2994"/>
                  <a:pt x="6498" y="5584"/>
                </a:cubicBezTo>
                <a:cubicBezTo>
                  <a:pt x="7336" y="8174"/>
                  <a:pt x="9079" y="10117"/>
                  <a:pt x="10000" y="10117"/>
                </a:cubicBezTo>
                <a:lnTo>
                  <a:pt x="1667" y="10117"/>
                </a:lnTo>
                <a:cubicBezTo>
                  <a:pt x="746" y="10117"/>
                  <a:pt x="0" y="7878"/>
                  <a:pt x="0" y="5117"/>
                </a:cubicBezTo>
                <a:cubicBezTo>
                  <a:pt x="0" y="2356"/>
                  <a:pt x="746" y="117"/>
                  <a:pt x="1667" y="117"/>
                </a:cubicBezTo>
                <a:close/>
              </a:path>
            </a:pathLst>
          </a:cu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4" name="Group 3">
            <a:extLst>
              <a:ext uri="{FF2B5EF4-FFF2-40B4-BE49-F238E27FC236}">
                <a16:creationId xmlns:a16="http://schemas.microsoft.com/office/drawing/2014/main" id="{A6FBF317-5457-46A7-B58E-6298634F169E}"/>
              </a:ext>
            </a:extLst>
          </p:cNvPr>
          <p:cNvGrpSpPr/>
          <p:nvPr/>
        </p:nvGrpSpPr>
        <p:grpSpPr>
          <a:xfrm>
            <a:off x="10196836" y="-225388"/>
            <a:ext cx="3099993" cy="5874044"/>
            <a:chOff x="10214801" y="-223492"/>
            <a:chExt cx="3099993" cy="5874044"/>
          </a:xfrm>
        </p:grpSpPr>
        <p:sp>
          <p:nvSpPr>
            <p:cNvPr id="28" name="Flowchart: Stored Data 1">
              <a:extLst>
                <a:ext uri="{FF2B5EF4-FFF2-40B4-BE49-F238E27FC236}">
                  <a16:creationId xmlns:a16="http://schemas.microsoft.com/office/drawing/2014/main" id="{F985F811-2C8C-44D5-B961-7BE487AB9D16}"/>
                </a:ext>
              </a:extLst>
            </p:cNvPr>
            <p:cNvSpPr/>
            <p:nvPr/>
          </p:nvSpPr>
          <p:spPr>
            <a:xfrm rot="112841" flipH="1">
              <a:off x="10427108" y="-223492"/>
              <a:ext cx="2332836" cy="493266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87 h 10087"/>
                <a:gd name="connsiteX1" fmla="*/ 8461 w 10000"/>
                <a:gd name="connsiteY1" fmla="*/ 0 h 10087"/>
                <a:gd name="connsiteX2" fmla="*/ 6498 w 10000"/>
                <a:gd name="connsiteY2" fmla="*/ 5554 h 10087"/>
                <a:gd name="connsiteX3" fmla="*/ 10000 w 10000"/>
                <a:gd name="connsiteY3" fmla="*/ 10087 h 10087"/>
                <a:gd name="connsiteX4" fmla="*/ 1667 w 10000"/>
                <a:gd name="connsiteY4" fmla="*/ 10087 h 10087"/>
                <a:gd name="connsiteX5" fmla="*/ 0 w 10000"/>
                <a:gd name="connsiteY5" fmla="*/ 5087 h 10087"/>
                <a:gd name="connsiteX6" fmla="*/ 1667 w 10000"/>
                <a:gd name="connsiteY6" fmla="*/ 87 h 10087"/>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17">
                  <a:moveTo>
                    <a:pt x="1667" y="117"/>
                  </a:moveTo>
                  <a:lnTo>
                    <a:pt x="7455" y="0"/>
                  </a:lnTo>
                  <a:cubicBezTo>
                    <a:pt x="7422" y="87"/>
                    <a:pt x="5660" y="2994"/>
                    <a:pt x="6498" y="5584"/>
                  </a:cubicBezTo>
                  <a:cubicBezTo>
                    <a:pt x="7336" y="8174"/>
                    <a:pt x="9079" y="10117"/>
                    <a:pt x="10000" y="10117"/>
                  </a:cubicBezTo>
                  <a:lnTo>
                    <a:pt x="1667" y="10117"/>
                  </a:lnTo>
                  <a:cubicBezTo>
                    <a:pt x="746" y="10117"/>
                    <a:pt x="0" y="7878"/>
                    <a:pt x="0" y="5117"/>
                  </a:cubicBezTo>
                  <a:cubicBezTo>
                    <a:pt x="0" y="2356"/>
                    <a:pt x="746" y="117"/>
                    <a:pt x="1667" y="117"/>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Flowchart: Stored Data 1">
              <a:extLst>
                <a:ext uri="{FF2B5EF4-FFF2-40B4-BE49-F238E27FC236}">
                  <a16:creationId xmlns:a16="http://schemas.microsoft.com/office/drawing/2014/main" id="{F7B65405-314B-46B5-83C4-17BA3EEBD5CF}"/>
                </a:ext>
              </a:extLst>
            </p:cNvPr>
            <p:cNvSpPr/>
            <p:nvPr/>
          </p:nvSpPr>
          <p:spPr>
            <a:xfrm rot="678061" flipH="1">
              <a:off x="10214801" y="-190927"/>
              <a:ext cx="3099993" cy="584147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87 h 10087"/>
                <a:gd name="connsiteX1" fmla="*/ 8461 w 10000"/>
                <a:gd name="connsiteY1" fmla="*/ 0 h 10087"/>
                <a:gd name="connsiteX2" fmla="*/ 6498 w 10000"/>
                <a:gd name="connsiteY2" fmla="*/ 5554 h 10087"/>
                <a:gd name="connsiteX3" fmla="*/ 10000 w 10000"/>
                <a:gd name="connsiteY3" fmla="*/ 10087 h 10087"/>
                <a:gd name="connsiteX4" fmla="*/ 1667 w 10000"/>
                <a:gd name="connsiteY4" fmla="*/ 10087 h 10087"/>
                <a:gd name="connsiteX5" fmla="*/ 0 w 10000"/>
                <a:gd name="connsiteY5" fmla="*/ 5087 h 10087"/>
                <a:gd name="connsiteX6" fmla="*/ 1667 w 10000"/>
                <a:gd name="connsiteY6" fmla="*/ 87 h 10087"/>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0" h="10117">
                  <a:moveTo>
                    <a:pt x="2447" y="117"/>
                  </a:moveTo>
                  <a:lnTo>
                    <a:pt x="8235" y="0"/>
                  </a:lnTo>
                  <a:cubicBezTo>
                    <a:pt x="8202" y="87"/>
                    <a:pt x="6440" y="2994"/>
                    <a:pt x="7278" y="5584"/>
                  </a:cubicBezTo>
                  <a:cubicBezTo>
                    <a:pt x="8116" y="8174"/>
                    <a:pt x="10798" y="10168"/>
                    <a:pt x="10780" y="10117"/>
                  </a:cubicBezTo>
                  <a:cubicBezTo>
                    <a:pt x="711" y="7677"/>
                    <a:pt x="319" y="7647"/>
                    <a:pt x="385" y="7733"/>
                  </a:cubicBezTo>
                  <a:cubicBezTo>
                    <a:pt x="-536" y="7733"/>
                    <a:pt x="436" y="6386"/>
                    <a:pt x="780" y="5117"/>
                  </a:cubicBezTo>
                  <a:cubicBezTo>
                    <a:pt x="1124" y="3848"/>
                    <a:pt x="1526" y="117"/>
                    <a:pt x="2447" y="117"/>
                  </a:cubicBezTo>
                  <a:close/>
                </a:path>
              </a:pathLst>
            </a:cu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EF73E21F-0F42-C741-A122-21F873F1D0C9}"/>
              </a:ext>
            </a:extLst>
          </p:cNvPr>
          <p:cNvSpPr>
            <a:spLocks noGrp="1"/>
          </p:cNvSpPr>
          <p:nvPr>
            <p:ph type="ctrTitle"/>
          </p:nvPr>
        </p:nvSpPr>
        <p:spPr>
          <a:xfrm>
            <a:off x="522514" y="1984480"/>
            <a:ext cx="6386299" cy="2387600"/>
          </a:xfrm>
        </p:spPr>
        <p:txBody>
          <a:bodyPr anchor="b"/>
          <a:lstStyle>
            <a:lvl1pPr algn="l">
              <a:defRPr sz="600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1E8DD1B8-DB96-4A0A-A3FD-BCB4230D33F3}"/>
              </a:ext>
            </a:extLst>
          </p:cNvPr>
          <p:cNvSpPr/>
          <p:nvPr/>
        </p:nvSpPr>
        <p:spPr>
          <a:xfrm>
            <a:off x="0" y="-438041"/>
            <a:ext cx="13147158" cy="43804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5B8649A-BFAC-461E-B659-E00D21E507A0}"/>
              </a:ext>
            </a:extLst>
          </p:cNvPr>
          <p:cNvSpPr/>
          <p:nvPr/>
        </p:nvSpPr>
        <p:spPr>
          <a:xfrm>
            <a:off x="12207449" y="-775137"/>
            <a:ext cx="1197803" cy="751721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0AFA5B8-6538-9B47-891A-BC6275A20678}"/>
              </a:ext>
            </a:extLst>
          </p:cNvPr>
          <p:cNvSpPr/>
          <p:nvPr/>
        </p:nvSpPr>
        <p:spPr>
          <a:xfrm>
            <a:off x="-1" y="4622799"/>
            <a:ext cx="12229707" cy="8091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8536A65F-8B72-A04C-8143-699BB46AEFAC}"/>
              </a:ext>
            </a:extLst>
          </p:cNvPr>
          <p:cNvSpPr>
            <a:spLocks noGrp="1"/>
          </p:cNvSpPr>
          <p:nvPr>
            <p:ph type="subTitle" idx="1"/>
          </p:nvPr>
        </p:nvSpPr>
        <p:spPr>
          <a:xfrm>
            <a:off x="522514" y="4847612"/>
            <a:ext cx="8208531" cy="542925"/>
          </a:xfrm>
        </p:spPr>
        <p:txBody>
          <a:bodyPr/>
          <a:lstStyle>
            <a:lvl1pPr marL="0" indent="0" algn="l">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Rectangle 8">
            <a:extLst>
              <a:ext uri="{FF2B5EF4-FFF2-40B4-BE49-F238E27FC236}">
                <a16:creationId xmlns:a16="http://schemas.microsoft.com/office/drawing/2014/main" id="{D866BB1E-100A-4D61-927D-BC8020B89362}"/>
              </a:ext>
            </a:extLst>
          </p:cNvPr>
          <p:cNvSpPr>
            <a:spLocks noChangeAspect="1"/>
          </p:cNvSpPr>
          <p:nvPr/>
        </p:nvSpPr>
        <p:spPr>
          <a:xfrm>
            <a:off x="8787432" y="90115"/>
            <a:ext cx="2355243" cy="2355243"/>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w="38100">
            <a:solidFill>
              <a:schemeClr val="accent3"/>
            </a:solidFill>
          </a:ln>
          <a:effectLst>
            <a:outerShdw blurRad="190500" dist="762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EEB17D9-7740-425A-8BA3-DEA357B3DA07}"/>
              </a:ext>
            </a:extLst>
          </p:cNvPr>
          <p:cNvSpPr>
            <a:spLocks noChangeAspect="1"/>
          </p:cNvSpPr>
          <p:nvPr/>
        </p:nvSpPr>
        <p:spPr>
          <a:xfrm>
            <a:off x="7542972" y="1622794"/>
            <a:ext cx="3045847" cy="3045847"/>
          </a:xfrm>
          <a:prstGeom prst="ellipse">
            <a:avLst/>
          </a:prstGeom>
          <a:blipFill dpi="0" rotWithShape="1">
            <a:blip r:embed="rId3" cstate="print">
              <a:extLst>
                <a:ext uri="{28A0092B-C50C-407E-A947-70E740481C1C}">
                  <a14:useLocalDpi xmlns:a14="http://schemas.microsoft.com/office/drawing/2010/main"/>
                </a:ext>
              </a:extLst>
            </a:blip>
            <a:srcRect/>
            <a:stretch>
              <a:fillRect t="358"/>
            </a:stretch>
          </a:blipFill>
          <a:ln w="38100">
            <a:solidFill>
              <a:schemeClr val="accent3"/>
            </a:solidFill>
          </a:ln>
          <a:effectLst>
            <a:outerShdw blurRad="190500" dist="762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CCA0CBA4-15F8-41C6-B7E4-51CF151D39CA}"/>
              </a:ext>
            </a:extLst>
          </p:cNvPr>
          <p:cNvGrpSpPr/>
          <p:nvPr/>
        </p:nvGrpSpPr>
        <p:grpSpPr>
          <a:xfrm>
            <a:off x="0" y="5610941"/>
            <a:ext cx="12192000" cy="1317315"/>
            <a:chOff x="0" y="5610941"/>
            <a:chExt cx="12192000" cy="1317315"/>
          </a:xfrm>
        </p:grpSpPr>
        <p:sp>
          <p:nvSpPr>
            <p:cNvPr id="24" name="Rectangle 23">
              <a:extLst>
                <a:ext uri="{FF2B5EF4-FFF2-40B4-BE49-F238E27FC236}">
                  <a16:creationId xmlns:a16="http://schemas.microsoft.com/office/drawing/2014/main" id="{CE903C50-F9FB-402F-BA7A-EB402796AD7E}"/>
                </a:ext>
              </a:extLst>
            </p:cNvPr>
            <p:cNvSpPr/>
            <p:nvPr/>
          </p:nvSpPr>
          <p:spPr>
            <a:xfrm>
              <a:off x="0" y="5610941"/>
              <a:ext cx="12192000" cy="1317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27" name="Picture 26" descr="RETAIN Logo">
              <a:extLst>
                <a:ext uri="{FF2B5EF4-FFF2-40B4-BE49-F238E27FC236}">
                  <a16:creationId xmlns:a16="http://schemas.microsoft.com/office/drawing/2014/main" id="{80CE8397-DE8B-4834-B418-2B332349FF4F}"/>
                </a:ext>
              </a:extLst>
            </p:cNvPr>
            <p:cNvPicPr>
              <a:picLocks noChangeAspect="1"/>
            </p:cNvPicPr>
            <p:nvPr/>
          </p:nvPicPr>
          <p:blipFill>
            <a:blip r:embed="rId4"/>
            <a:stretch>
              <a:fillRect/>
            </a:stretch>
          </p:blipFill>
          <p:spPr>
            <a:xfrm>
              <a:off x="522514" y="5892287"/>
              <a:ext cx="2552700" cy="558800"/>
            </a:xfrm>
            <a:prstGeom prst="rect">
              <a:avLst/>
            </a:prstGeom>
          </p:spPr>
        </p:pic>
        <p:cxnSp>
          <p:nvCxnSpPr>
            <p:cNvPr id="30" name="Straight Connector 29">
              <a:extLst>
                <a:ext uri="{FF2B5EF4-FFF2-40B4-BE49-F238E27FC236}">
                  <a16:creationId xmlns:a16="http://schemas.microsoft.com/office/drawing/2014/main" id="{5D97B3A8-2AD2-4548-9E0E-99BAECF9D34E}"/>
                </a:ext>
                <a:ext uri="{C183D7F6-B498-43B3-948B-1728B52AA6E4}">
                  <adec:decorative xmlns:adec="http://schemas.microsoft.com/office/drawing/2017/decorative" val="1"/>
                </a:ext>
              </a:extLst>
            </p:cNvPr>
            <p:cNvCxnSpPr/>
            <p:nvPr/>
          </p:nvCxnSpPr>
          <p:spPr>
            <a:xfrm>
              <a:off x="3259394" y="5892287"/>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Box 30" descr="Retaining Employment and Talent After Injury/Illness Network">
              <a:extLst>
                <a:ext uri="{FF2B5EF4-FFF2-40B4-BE49-F238E27FC236}">
                  <a16:creationId xmlns:a16="http://schemas.microsoft.com/office/drawing/2014/main" id="{929DBA63-2B75-487D-9A2E-5F56630F98C1}"/>
                </a:ext>
              </a:extLst>
            </p:cNvPr>
            <p:cNvSpPr txBox="1"/>
            <p:nvPr/>
          </p:nvSpPr>
          <p:spPr>
            <a:xfrm>
              <a:off x="3340337" y="5817744"/>
              <a:ext cx="3665148"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Retaining Employment and Talent After Injury/Illness Network</a:t>
              </a:r>
            </a:p>
          </p:txBody>
        </p:sp>
        <p:pic>
          <p:nvPicPr>
            <p:cNvPr id="32" name="Picture 31">
              <a:extLst>
                <a:ext uri="{FF2B5EF4-FFF2-40B4-BE49-F238E27FC236}">
                  <a16:creationId xmlns:a16="http://schemas.microsoft.com/office/drawing/2014/main" id="{DD32EC91-6521-4700-8E58-E7D9B1D7E18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418742" y="5892795"/>
              <a:ext cx="1904377" cy="557784"/>
            </a:xfrm>
            <a:prstGeom prst="rect">
              <a:avLst/>
            </a:prstGeom>
          </p:spPr>
        </p:pic>
        <p:pic>
          <p:nvPicPr>
            <p:cNvPr id="33" name="Picture 2">
              <a:extLst>
                <a:ext uri="{FF2B5EF4-FFF2-40B4-BE49-F238E27FC236}">
                  <a16:creationId xmlns:a16="http://schemas.microsoft.com/office/drawing/2014/main" id="{1DE253C6-427D-4C82-96FE-09C37617EC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105529" y="5789583"/>
              <a:ext cx="532998" cy="76420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a:extLst>
                <a:ext uri="{FF2B5EF4-FFF2-40B4-BE49-F238E27FC236}">
                  <a16:creationId xmlns:a16="http://schemas.microsoft.com/office/drawing/2014/main" id="{04BDC3CF-3CA2-401B-819A-D3264698A180}"/>
                </a:ext>
              </a:extLst>
            </p:cNvPr>
            <p:cNvCxnSpPr/>
            <p:nvPr/>
          </p:nvCxnSpPr>
          <p:spPr>
            <a:xfrm>
              <a:off x="10722792" y="5802224"/>
              <a:ext cx="0" cy="73892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108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D9ABA47-31F9-48FB-A67D-71B7DBA6723D}"/>
              </a:ext>
            </a:extLst>
          </p:cNvPr>
          <p:cNvSpPr>
            <a:spLocks noGrp="1"/>
          </p:cNvSpPr>
          <p:nvPr>
            <p:ph type="sldNum" sz="quarter" idx="10"/>
          </p:nvPr>
        </p:nvSpPr>
        <p:spPr/>
        <p:txBody>
          <a:bodyPr/>
          <a:lstStyle/>
          <a:p>
            <a:fld id="{5A0CE3B7-701E-4BC3-B6DB-03D5637B7276}" type="slidenum">
              <a:rPr lang="en-US" smtClean="0"/>
              <a:t>‹#›</a:t>
            </a:fld>
            <a:endParaRPr lang="en-US" dirty="0"/>
          </a:p>
        </p:txBody>
      </p:sp>
    </p:spTree>
    <p:extLst>
      <p:ext uri="{BB962C8B-B14F-4D97-AF65-F5344CB8AC3E}">
        <p14:creationId xmlns:p14="http://schemas.microsoft.com/office/powerpoint/2010/main" val="37189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5773BE-079F-452E-84A8-5555AADBD371}"/>
              </a:ext>
            </a:extLst>
          </p:cNvPr>
          <p:cNvSpPr/>
          <p:nvPr/>
        </p:nvSpPr>
        <p:spPr>
          <a:xfrm>
            <a:off x="0" y="0"/>
            <a:ext cx="12192000" cy="462279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3240B3C-3595-422E-8E75-4542F63A6113}"/>
              </a:ext>
            </a:extLst>
          </p:cNvPr>
          <p:cNvGrpSpPr/>
          <p:nvPr/>
        </p:nvGrpSpPr>
        <p:grpSpPr>
          <a:xfrm>
            <a:off x="0" y="-438041"/>
            <a:ext cx="13389802" cy="7517219"/>
            <a:chOff x="0" y="-438041"/>
            <a:chExt cx="13389802" cy="7517219"/>
          </a:xfrm>
        </p:grpSpPr>
        <p:grpSp>
          <p:nvGrpSpPr>
            <p:cNvPr id="11" name="Group 10">
              <a:extLst>
                <a:ext uri="{FF2B5EF4-FFF2-40B4-BE49-F238E27FC236}">
                  <a16:creationId xmlns:a16="http://schemas.microsoft.com/office/drawing/2014/main" id="{BE2C381F-95F8-4CFE-B935-01DEDBF3A998}"/>
                </a:ext>
              </a:extLst>
            </p:cNvPr>
            <p:cNvGrpSpPr/>
            <p:nvPr/>
          </p:nvGrpSpPr>
          <p:grpSpPr>
            <a:xfrm>
              <a:off x="10214801" y="-223492"/>
              <a:ext cx="3099993" cy="5874044"/>
              <a:chOff x="10214801" y="-223492"/>
              <a:chExt cx="3099993" cy="5874044"/>
            </a:xfrm>
          </p:grpSpPr>
          <p:sp>
            <p:nvSpPr>
              <p:cNvPr id="14" name="Flowchart: Stored Data 1">
                <a:extLst>
                  <a:ext uri="{FF2B5EF4-FFF2-40B4-BE49-F238E27FC236}">
                    <a16:creationId xmlns:a16="http://schemas.microsoft.com/office/drawing/2014/main" id="{E918CB28-C0FD-45C9-8B68-E85178862985}"/>
                  </a:ext>
                </a:extLst>
              </p:cNvPr>
              <p:cNvSpPr/>
              <p:nvPr/>
            </p:nvSpPr>
            <p:spPr>
              <a:xfrm rot="21244516" flipH="1">
                <a:off x="10266631" y="-152979"/>
                <a:ext cx="2332836" cy="493266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87 h 10087"/>
                  <a:gd name="connsiteX1" fmla="*/ 8461 w 10000"/>
                  <a:gd name="connsiteY1" fmla="*/ 0 h 10087"/>
                  <a:gd name="connsiteX2" fmla="*/ 6498 w 10000"/>
                  <a:gd name="connsiteY2" fmla="*/ 5554 h 10087"/>
                  <a:gd name="connsiteX3" fmla="*/ 10000 w 10000"/>
                  <a:gd name="connsiteY3" fmla="*/ 10087 h 10087"/>
                  <a:gd name="connsiteX4" fmla="*/ 1667 w 10000"/>
                  <a:gd name="connsiteY4" fmla="*/ 10087 h 10087"/>
                  <a:gd name="connsiteX5" fmla="*/ 0 w 10000"/>
                  <a:gd name="connsiteY5" fmla="*/ 5087 h 10087"/>
                  <a:gd name="connsiteX6" fmla="*/ 1667 w 10000"/>
                  <a:gd name="connsiteY6" fmla="*/ 87 h 10087"/>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17">
                    <a:moveTo>
                      <a:pt x="1667" y="117"/>
                    </a:moveTo>
                    <a:lnTo>
                      <a:pt x="7455" y="0"/>
                    </a:lnTo>
                    <a:cubicBezTo>
                      <a:pt x="7422" y="87"/>
                      <a:pt x="5660" y="2994"/>
                      <a:pt x="6498" y="5584"/>
                    </a:cubicBezTo>
                    <a:cubicBezTo>
                      <a:pt x="7336" y="8174"/>
                      <a:pt x="9079" y="10117"/>
                      <a:pt x="10000" y="10117"/>
                    </a:cubicBezTo>
                    <a:lnTo>
                      <a:pt x="1667" y="10117"/>
                    </a:lnTo>
                    <a:cubicBezTo>
                      <a:pt x="746" y="10117"/>
                      <a:pt x="0" y="7878"/>
                      <a:pt x="0" y="5117"/>
                    </a:cubicBezTo>
                    <a:cubicBezTo>
                      <a:pt x="0" y="2356"/>
                      <a:pt x="746" y="117"/>
                      <a:pt x="1667" y="1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Flowchart: Stored Data 1">
                <a:extLst>
                  <a:ext uri="{FF2B5EF4-FFF2-40B4-BE49-F238E27FC236}">
                    <a16:creationId xmlns:a16="http://schemas.microsoft.com/office/drawing/2014/main" id="{B7CA9E70-8455-4D52-9F14-6FD0488B0449}"/>
                  </a:ext>
                </a:extLst>
              </p:cNvPr>
              <p:cNvSpPr/>
              <p:nvPr/>
            </p:nvSpPr>
            <p:spPr>
              <a:xfrm rot="112841" flipH="1">
                <a:off x="10427108" y="-223492"/>
                <a:ext cx="2332836" cy="493266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87 h 10087"/>
                  <a:gd name="connsiteX1" fmla="*/ 8461 w 10000"/>
                  <a:gd name="connsiteY1" fmla="*/ 0 h 10087"/>
                  <a:gd name="connsiteX2" fmla="*/ 6498 w 10000"/>
                  <a:gd name="connsiteY2" fmla="*/ 5554 h 10087"/>
                  <a:gd name="connsiteX3" fmla="*/ 10000 w 10000"/>
                  <a:gd name="connsiteY3" fmla="*/ 10087 h 10087"/>
                  <a:gd name="connsiteX4" fmla="*/ 1667 w 10000"/>
                  <a:gd name="connsiteY4" fmla="*/ 10087 h 10087"/>
                  <a:gd name="connsiteX5" fmla="*/ 0 w 10000"/>
                  <a:gd name="connsiteY5" fmla="*/ 5087 h 10087"/>
                  <a:gd name="connsiteX6" fmla="*/ 1667 w 10000"/>
                  <a:gd name="connsiteY6" fmla="*/ 87 h 10087"/>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17">
                    <a:moveTo>
                      <a:pt x="1667" y="117"/>
                    </a:moveTo>
                    <a:lnTo>
                      <a:pt x="7455" y="0"/>
                    </a:lnTo>
                    <a:cubicBezTo>
                      <a:pt x="7422" y="87"/>
                      <a:pt x="5660" y="2994"/>
                      <a:pt x="6498" y="5584"/>
                    </a:cubicBezTo>
                    <a:cubicBezTo>
                      <a:pt x="7336" y="8174"/>
                      <a:pt x="9079" y="10117"/>
                      <a:pt x="10000" y="10117"/>
                    </a:cubicBezTo>
                    <a:lnTo>
                      <a:pt x="1667" y="10117"/>
                    </a:lnTo>
                    <a:cubicBezTo>
                      <a:pt x="746" y="10117"/>
                      <a:pt x="0" y="7878"/>
                      <a:pt x="0" y="5117"/>
                    </a:cubicBezTo>
                    <a:cubicBezTo>
                      <a:pt x="0" y="2356"/>
                      <a:pt x="746" y="117"/>
                      <a:pt x="1667" y="117"/>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Flowchart: Stored Data 1">
                <a:extLst>
                  <a:ext uri="{FF2B5EF4-FFF2-40B4-BE49-F238E27FC236}">
                    <a16:creationId xmlns:a16="http://schemas.microsoft.com/office/drawing/2014/main" id="{D892FA0A-FBAD-4810-A0F5-18A95ACA12C4}"/>
                  </a:ext>
                </a:extLst>
              </p:cNvPr>
              <p:cNvSpPr/>
              <p:nvPr/>
            </p:nvSpPr>
            <p:spPr>
              <a:xfrm rot="678061" flipH="1">
                <a:off x="10214801" y="-190927"/>
                <a:ext cx="3099993" cy="584147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7504 w 10000"/>
                  <a:gd name="connsiteY2" fmla="*/ 497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87 h 10087"/>
                  <a:gd name="connsiteX1" fmla="*/ 8461 w 10000"/>
                  <a:gd name="connsiteY1" fmla="*/ 0 h 10087"/>
                  <a:gd name="connsiteX2" fmla="*/ 6498 w 10000"/>
                  <a:gd name="connsiteY2" fmla="*/ 5554 h 10087"/>
                  <a:gd name="connsiteX3" fmla="*/ 10000 w 10000"/>
                  <a:gd name="connsiteY3" fmla="*/ 10087 h 10087"/>
                  <a:gd name="connsiteX4" fmla="*/ 1667 w 10000"/>
                  <a:gd name="connsiteY4" fmla="*/ 10087 h 10087"/>
                  <a:gd name="connsiteX5" fmla="*/ 0 w 10000"/>
                  <a:gd name="connsiteY5" fmla="*/ 5087 h 10087"/>
                  <a:gd name="connsiteX6" fmla="*/ 1667 w 10000"/>
                  <a:gd name="connsiteY6" fmla="*/ 87 h 10087"/>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7455 w 10000"/>
                  <a:gd name="connsiteY1" fmla="*/ 0 h 10000"/>
                  <a:gd name="connsiteX2" fmla="*/ 6498 w 10000"/>
                  <a:gd name="connsiteY2" fmla="*/ 5467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1667 w 10000"/>
                  <a:gd name="connsiteY0" fmla="*/ 117 h 10117"/>
                  <a:gd name="connsiteX1" fmla="*/ 7455 w 10000"/>
                  <a:gd name="connsiteY1" fmla="*/ 0 h 10117"/>
                  <a:gd name="connsiteX2" fmla="*/ 6498 w 10000"/>
                  <a:gd name="connsiteY2" fmla="*/ 5584 h 10117"/>
                  <a:gd name="connsiteX3" fmla="*/ 10000 w 10000"/>
                  <a:gd name="connsiteY3" fmla="*/ 10117 h 10117"/>
                  <a:gd name="connsiteX4" fmla="*/ 1667 w 10000"/>
                  <a:gd name="connsiteY4" fmla="*/ 10117 h 10117"/>
                  <a:gd name="connsiteX5" fmla="*/ 0 w 10000"/>
                  <a:gd name="connsiteY5" fmla="*/ 5117 h 10117"/>
                  <a:gd name="connsiteX6" fmla="*/ 1667 w 1000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 name="connsiteX0" fmla="*/ 2447 w 10780"/>
                  <a:gd name="connsiteY0" fmla="*/ 117 h 10117"/>
                  <a:gd name="connsiteX1" fmla="*/ 8235 w 10780"/>
                  <a:gd name="connsiteY1" fmla="*/ 0 h 10117"/>
                  <a:gd name="connsiteX2" fmla="*/ 7278 w 10780"/>
                  <a:gd name="connsiteY2" fmla="*/ 5584 h 10117"/>
                  <a:gd name="connsiteX3" fmla="*/ 10780 w 10780"/>
                  <a:gd name="connsiteY3" fmla="*/ 10117 h 10117"/>
                  <a:gd name="connsiteX4" fmla="*/ 385 w 10780"/>
                  <a:gd name="connsiteY4" fmla="*/ 7733 h 10117"/>
                  <a:gd name="connsiteX5" fmla="*/ 780 w 10780"/>
                  <a:gd name="connsiteY5" fmla="*/ 5117 h 10117"/>
                  <a:gd name="connsiteX6" fmla="*/ 2447 w 10780"/>
                  <a:gd name="connsiteY6" fmla="*/ 117 h 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0" h="10117">
                    <a:moveTo>
                      <a:pt x="2447" y="117"/>
                    </a:moveTo>
                    <a:lnTo>
                      <a:pt x="8235" y="0"/>
                    </a:lnTo>
                    <a:cubicBezTo>
                      <a:pt x="8202" y="87"/>
                      <a:pt x="6440" y="2994"/>
                      <a:pt x="7278" y="5584"/>
                    </a:cubicBezTo>
                    <a:cubicBezTo>
                      <a:pt x="8116" y="8174"/>
                      <a:pt x="10798" y="10168"/>
                      <a:pt x="10780" y="10117"/>
                    </a:cubicBezTo>
                    <a:cubicBezTo>
                      <a:pt x="711" y="7677"/>
                      <a:pt x="319" y="7647"/>
                      <a:pt x="385" y="7733"/>
                    </a:cubicBezTo>
                    <a:cubicBezTo>
                      <a:pt x="-536" y="7733"/>
                      <a:pt x="436" y="6386"/>
                      <a:pt x="780" y="5117"/>
                    </a:cubicBezTo>
                    <a:cubicBezTo>
                      <a:pt x="1124" y="3848"/>
                      <a:pt x="1526" y="117"/>
                      <a:pt x="2447" y="117"/>
                    </a:cubicBezTo>
                    <a:close/>
                  </a:path>
                </a:pathLst>
              </a:custGeom>
              <a:solidFill>
                <a:schemeClr val="accent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2" name="Rectangle 11">
              <a:extLst>
                <a:ext uri="{FF2B5EF4-FFF2-40B4-BE49-F238E27FC236}">
                  <a16:creationId xmlns:a16="http://schemas.microsoft.com/office/drawing/2014/main" id="{54268782-B6C5-40EA-9166-74C4F3F41E3D}"/>
                </a:ext>
              </a:extLst>
            </p:cNvPr>
            <p:cNvSpPr/>
            <p:nvPr/>
          </p:nvSpPr>
          <p:spPr>
            <a:xfrm>
              <a:off x="0" y="-438041"/>
              <a:ext cx="13147158" cy="43804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60B3645-28EA-437F-B2BD-F80466561EAD}"/>
                </a:ext>
              </a:extLst>
            </p:cNvPr>
            <p:cNvSpPr/>
            <p:nvPr/>
          </p:nvSpPr>
          <p:spPr>
            <a:xfrm>
              <a:off x="12191999" y="-438041"/>
              <a:ext cx="1197803" cy="7517219"/>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A4F8B4A3-3BFC-49DF-99BF-3A0B6FE22638}"/>
              </a:ext>
            </a:extLst>
          </p:cNvPr>
          <p:cNvSpPr/>
          <p:nvPr/>
        </p:nvSpPr>
        <p:spPr>
          <a:xfrm>
            <a:off x="0" y="4622799"/>
            <a:ext cx="12192000" cy="8091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380587" y="1709738"/>
            <a:ext cx="10515600" cy="2852737"/>
          </a:xfrm>
        </p:spPr>
        <p:txBody>
          <a:bodyPr anchor="b"/>
          <a:lstStyle>
            <a:lvl1pPr>
              <a:defRPr sz="600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380587" y="4623849"/>
            <a:ext cx="10515600" cy="809171"/>
          </a:xfrm>
        </p:spPr>
        <p:txBody>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033BCF0-A6CF-4C74-A823-54BDE05E9EA7}"/>
              </a:ext>
            </a:extLst>
          </p:cNvPr>
          <p:cNvSpPr>
            <a:spLocks noGrp="1"/>
          </p:cNvSpPr>
          <p:nvPr>
            <p:ph type="sldNum" sz="quarter" idx="10"/>
          </p:nvPr>
        </p:nvSpPr>
        <p:spPr/>
        <p:txBody>
          <a:bodyPr/>
          <a:lstStyle/>
          <a:p>
            <a:fld id="{5A0CE3B7-701E-4BC3-B6DB-03D5637B7276}" type="slidenum">
              <a:rPr lang="en-US" smtClean="0"/>
              <a:t>‹#›</a:t>
            </a:fld>
            <a:endParaRPr lang="en-US" dirty="0"/>
          </a:p>
        </p:txBody>
      </p:sp>
    </p:spTree>
    <p:extLst>
      <p:ext uri="{BB962C8B-B14F-4D97-AF65-F5344CB8AC3E}">
        <p14:creationId xmlns:p14="http://schemas.microsoft.com/office/powerpoint/2010/main" val="281534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463522" y="1825625"/>
            <a:ext cx="527226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5913912" y="1825625"/>
            <a:ext cx="5439888"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27A109B4-9323-4690-A8C1-26EC2FB745F8}"/>
              </a:ext>
            </a:extLst>
          </p:cNvPr>
          <p:cNvSpPr>
            <a:spLocks noGrp="1"/>
          </p:cNvSpPr>
          <p:nvPr>
            <p:ph type="sldNum" sz="quarter" idx="10"/>
          </p:nvPr>
        </p:nvSpPr>
        <p:spPr/>
        <p:txBody>
          <a:bodyPr/>
          <a:lstStyle/>
          <a:p>
            <a:fld id="{5A0CE3B7-701E-4BC3-B6DB-03D5637B7276}" type="slidenum">
              <a:rPr lang="en-US" smtClean="0"/>
              <a:t>‹#›</a:t>
            </a:fld>
            <a:endParaRPr lang="en-US" dirty="0"/>
          </a:p>
        </p:txBody>
      </p:sp>
    </p:spTree>
    <p:extLst>
      <p:ext uri="{BB962C8B-B14F-4D97-AF65-F5344CB8AC3E}">
        <p14:creationId xmlns:p14="http://schemas.microsoft.com/office/powerpoint/2010/main" val="164676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5D1216-6101-6C4A-BE15-D0610DF61DD7}"/>
              </a:ext>
            </a:extLst>
          </p:cNvPr>
          <p:cNvSpPr/>
          <p:nvPr/>
        </p:nvSpPr>
        <p:spPr>
          <a:xfrm>
            <a:off x="5201392" y="0"/>
            <a:ext cx="699060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00F02B60-96AF-1F43-B652-D551BE585826}"/>
              </a:ext>
            </a:extLst>
          </p:cNvPr>
          <p:cNvSpPr>
            <a:spLocks noGrp="1"/>
          </p:cNvSpPr>
          <p:nvPr>
            <p:ph type="title"/>
          </p:nvPr>
        </p:nvSpPr>
        <p:spPr>
          <a:xfrm>
            <a:off x="451262" y="457200"/>
            <a:ext cx="4320763" cy="1600200"/>
          </a:xfrm>
        </p:spPr>
        <p:txBody>
          <a:bodyPr anchor="b"/>
          <a:lstStyle>
            <a:lvl1pPr>
              <a:defRPr sz="3200">
                <a:solidFill>
                  <a:srgbClr val="0D2335"/>
                </a:solidFill>
                <a:latin typeface="Calibri" panose="020F0502020204030204" pitchFamily="34" charset="0"/>
                <a:cs typeface="Calibri" panose="020F050202020403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44571D31-9E9C-634F-B5CD-D9727DB9F03F}"/>
              </a:ext>
            </a:extLst>
          </p:cNvPr>
          <p:cNvSpPr>
            <a:spLocks noGrp="1"/>
          </p:cNvSpPr>
          <p:nvPr>
            <p:ph type="body" sz="half" idx="2"/>
          </p:nvPr>
        </p:nvSpPr>
        <p:spPr>
          <a:xfrm>
            <a:off x="451262" y="2057400"/>
            <a:ext cx="4320763"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2F11B98-5E30-6E40-B888-351CB765C165}"/>
              </a:ext>
            </a:extLst>
          </p:cNvPr>
          <p:cNvSpPr>
            <a:spLocks noGrp="1"/>
          </p:cNvSpPr>
          <p:nvPr>
            <p:ph idx="1"/>
          </p:nvPr>
        </p:nvSpPr>
        <p:spPr>
          <a:xfrm>
            <a:off x="5640778" y="987425"/>
            <a:ext cx="609996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0F2C1B85-3B2C-4559-AEF4-B2684A64325A}"/>
              </a:ext>
            </a:extLst>
          </p:cNvPr>
          <p:cNvSpPr>
            <a:spLocks noGrp="1"/>
          </p:cNvSpPr>
          <p:nvPr>
            <p:ph type="sldNum" sz="quarter" idx="10"/>
          </p:nvPr>
        </p:nvSpPr>
        <p:spPr/>
        <p:txBody>
          <a:bodyPr/>
          <a:lstStyle/>
          <a:p>
            <a:fld id="{5A0CE3B7-701E-4BC3-B6DB-03D5637B7276}" type="slidenum">
              <a:rPr lang="en-US" smtClean="0"/>
              <a:t>‹#›</a:t>
            </a:fld>
            <a:endParaRPr lang="en-US" dirty="0"/>
          </a:p>
        </p:txBody>
      </p:sp>
      <p:sp>
        <p:nvSpPr>
          <p:cNvPr id="9" name="Rectangle 8">
            <a:extLst>
              <a:ext uri="{FF2B5EF4-FFF2-40B4-BE49-F238E27FC236}">
                <a16:creationId xmlns:a16="http://schemas.microsoft.com/office/drawing/2014/main" id="{6F40A807-9D84-104D-A1AA-92DE7AE16C0B}"/>
              </a:ext>
              <a:ext uri="{C183D7F6-B498-43B3-948B-1728B52AA6E4}">
                <adec:decorative xmlns:adec="http://schemas.microsoft.com/office/drawing/2017/decorative" val="1"/>
              </a:ext>
            </a:extLst>
          </p:cNvPr>
          <p:cNvSpPr/>
          <p:nvPr/>
        </p:nvSpPr>
        <p:spPr>
          <a:xfrm>
            <a:off x="11149780" y="6765038"/>
            <a:ext cx="775345" cy="92962"/>
          </a:xfrm>
          <a:prstGeom prst="rect">
            <a:avLst/>
          </a:prstGeom>
          <a:solidFill>
            <a:srgbClr val="13528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5500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94316-F640-EB4F-B5FF-35A36B92724A}"/>
              </a:ext>
            </a:extLst>
          </p:cNvPr>
          <p:cNvSpPr>
            <a:spLocks noGrp="1"/>
          </p:cNvSpPr>
          <p:nvPr>
            <p:ph type="title"/>
          </p:nvPr>
        </p:nvSpPr>
        <p:spPr>
          <a:xfrm>
            <a:off x="463522" y="365125"/>
            <a:ext cx="1089027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84786-DE87-AE45-B2BD-1CF769879D5A}"/>
              </a:ext>
            </a:extLst>
          </p:cNvPr>
          <p:cNvSpPr>
            <a:spLocks noGrp="1"/>
          </p:cNvSpPr>
          <p:nvPr>
            <p:ph type="body" idx="1"/>
          </p:nvPr>
        </p:nvSpPr>
        <p:spPr>
          <a:xfrm>
            <a:off x="463522" y="1825625"/>
            <a:ext cx="1089027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11" name="Group 10" descr="RETAIN - Retaining Employment and Talent After Injury/Illness Network">
            <a:extLst>
              <a:ext uri="{FF2B5EF4-FFF2-40B4-BE49-F238E27FC236}">
                <a16:creationId xmlns:a16="http://schemas.microsoft.com/office/drawing/2014/main" id="{42598C92-0D40-3A43-A602-0307F33D4824}"/>
              </a:ext>
            </a:extLst>
          </p:cNvPr>
          <p:cNvGrpSpPr>
            <a:grpSpLocks noChangeAspect="1"/>
          </p:cNvGrpSpPr>
          <p:nvPr/>
        </p:nvGrpSpPr>
        <p:grpSpPr>
          <a:xfrm>
            <a:off x="463522" y="5987461"/>
            <a:ext cx="4403444" cy="461665"/>
            <a:chOff x="522514" y="5789582"/>
            <a:chExt cx="7339073" cy="769441"/>
          </a:xfrm>
        </p:grpSpPr>
        <p:pic>
          <p:nvPicPr>
            <p:cNvPr id="8" name="Picture 7">
              <a:extLst>
                <a:ext uri="{FF2B5EF4-FFF2-40B4-BE49-F238E27FC236}">
                  <a16:creationId xmlns:a16="http://schemas.microsoft.com/office/drawing/2014/main" id="{55517C80-B804-9B4B-B42A-85B7B04D12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2514" y="5849379"/>
              <a:ext cx="2552700" cy="558800"/>
            </a:xfrm>
            <a:prstGeom prst="rect">
              <a:avLst/>
            </a:prstGeom>
          </p:spPr>
        </p:pic>
        <p:cxnSp>
          <p:nvCxnSpPr>
            <p:cNvPr id="9" name="Straight Connector 8">
              <a:extLst>
                <a:ext uri="{FF2B5EF4-FFF2-40B4-BE49-F238E27FC236}">
                  <a16:creationId xmlns:a16="http://schemas.microsoft.com/office/drawing/2014/main" id="{497C7A58-FE63-4240-B686-774D1236D423}"/>
                </a:ext>
              </a:extLst>
            </p:cNvPr>
            <p:cNvCxnSpPr/>
            <p:nvPr/>
          </p:nvCxnSpPr>
          <p:spPr>
            <a:xfrm>
              <a:off x="3259394" y="5849379"/>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6831B9-C273-4948-870F-FFA7DA1B8C8D}"/>
                </a:ext>
              </a:extLst>
            </p:cNvPr>
            <p:cNvSpPr txBox="1"/>
            <p:nvPr/>
          </p:nvSpPr>
          <p:spPr>
            <a:xfrm>
              <a:off x="3340337" y="5789582"/>
              <a:ext cx="4521250" cy="769441"/>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Retaining Employment and Talent After Injury/Illness Network</a:t>
              </a:r>
            </a:p>
          </p:txBody>
        </p:sp>
      </p:grpSp>
      <p:sp>
        <p:nvSpPr>
          <p:cNvPr id="12" name="Rectangle 11">
            <a:extLst>
              <a:ext uri="{FF2B5EF4-FFF2-40B4-BE49-F238E27FC236}">
                <a16:creationId xmlns:a16="http://schemas.microsoft.com/office/drawing/2014/main" id="{8B807A7E-A35E-E54D-BCB4-B463032889DD}"/>
              </a:ext>
              <a:ext uri="{C183D7F6-B498-43B3-948B-1728B52AA6E4}">
                <adec:decorative xmlns:adec="http://schemas.microsoft.com/office/drawing/2017/decorative" val="1"/>
              </a:ext>
            </a:extLst>
          </p:cNvPr>
          <p:cNvSpPr/>
          <p:nvPr/>
        </p:nvSpPr>
        <p:spPr>
          <a:xfrm>
            <a:off x="11149780" y="6765038"/>
            <a:ext cx="775345" cy="92962"/>
          </a:xfrm>
          <a:prstGeom prst="rect">
            <a:avLst/>
          </a:prstGeom>
          <a:solidFill>
            <a:srgbClr val="13528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F40976C5-FA9D-476A-9AC3-4112138CDB11}"/>
              </a:ext>
            </a:extLst>
          </p:cNvPr>
          <p:cNvSpPr>
            <a:spLocks noGrp="1"/>
          </p:cNvSpPr>
          <p:nvPr>
            <p:ph type="sldNum" sz="quarter" idx="4"/>
          </p:nvPr>
        </p:nvSpPr>
        <p:spPr>
          <a:xfrm>
            <a:off x="11147885" y="6269925"/>
            <a:ext cx="777240" cy="246221"/>
          </a:xfrm>
          <a:prstGeom prst="rect">
            <a:avLst/>
          </a:prstGeom>
          <a:noFill/>
        </p:spPr>
        <p:txBody>
          <a:bodyPr wrap="square" rtlCol="0">
            <a:spAutoFit/>
          </a:bodyPr>
          <a:lstStyle>
            <a:lvl1pPr>
              <a:defRPr lang="en-US" sz="1000" smtClean="0">
                <a:latin typeface="Calibri" panose="020F0502020204030204" pitchFamily="34" charset="0"/>
                <a:cs typeface="Calibri" panose="020F0502020204030204" pitchFamily="34" charset="0"/>
              </a:defRPr>
            </a:lvl1pPr>
          </a:lstStyle>
          <a:p>
            <a:fld id="{5A0CE3B7-701E-4BC3-B6DB-03D5637B7276}" type="slidenum">
              <a:rPr lang="en-US" smtClean="0"/>
              <a:t>‹#›</a:t>
            </a:fld>
            <a:endParaRPr lang="en-US" dirty="0"/>
          </a:p>
        </p:txBody>
      </p:sp>
    </p:spTree>
    <p:extLst>
      <p:ext uri="{BB962C8B-B14F-4D97-AF65-F5344CB8AC3E}">
        <p14:creationId xmlns:p14="http://schemas.microsoft.com/office/powerpoint/2010/main" val="798082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defTabSz="914400" rtl="0" eaLnBrk="1" latinLnBrk="0" hangingPunct="1">
        <a:lnSpc>
          <a:spcPct val="90000"/>
        </a:lnSpc>
        <a:spcBef>
          <a:spcPct val="0"/>
        </a:spcBef>
        <a:buNone/>
        <a:defRPr sz="4400" kern="1200">
          <a:solidFill>
            <a:srgbClr val="0D2335"/>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135280"/>
        </a:buClr>
        <a:buFont typeface="Symbol" panose="05050102010706020507" pitchFamily="18" charset="2"/>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135280"/>
        </a:buClr>
        <a:buFont typeface="Calibri" panose="020F050202020403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D2335"/>
        </a:buClr>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0D2335"/>
        </a:buClr>
        <a:buFont typeface="Wingdings" panose="05000000000000000000" pitchFamily="2" charset="2"/>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D2335"/>
        </a:buClr>
        <a:buFont typeface="Wingdings"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healthcommunication/HealthEquityGuidingPrincipl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buildhealthyplaces.org/content/uploads/2017/05/health_equity_brief_041217.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azharreflections.blogspot.com/2018/01/icebreaker-activities.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iod.unh.edu/person-first-language-partial-glossary-disability-terms" TargetMode="External"/><Relationship Id="rId3" Type="http://schemas.openxmlformats.org/officeDocument/2006/relationships/hyperlink" Target="https://www.ama-assn.org/equity-guide" TargetMode="External"/><Relationship Id="rId7" Type="http://schemas.openxmlformats.org/officeDocument/2006/relationships/hyperlink" Target="https://www.cdc.gov/healthcommunication/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dc.gov/healthcommunication/Health_Equity.html" TargetMode="External"/><Relationship Id="rId5" Type="http://schemas.openxmlformats.org/officeDocument/2006/relationships/hyperlink" Target="https://www.apa.org/about/apa/equity-diversity-inclusion/language-guidelines.pdf" TargetMode="External"/><Relationship Id="rId4" Type="http://schemas.openxmlformats.org/officeDocument/2006/relationships/hyperlink" Target="https://apastyle.apa.org/style-grammar-guidelines/bias-free-language/general-princip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azharreflections.blogspot.com/2018/01/icebreaker-activiti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content-guide.18f.gov/our-style/inclusive-language/" TargetMode="External"/><Relationship Id="rId4" Type="http://schemas.openxmlformats.org/officeDocument/2006/relationships/hyperlink" Target="https://consciousstyleguide.com/abou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2EAA-A043-4190-BA1B-0580A8E374EE}"/>
              </a:ext>
            </a:extLst>
          </p:cNvPr>
          <p:cNvSpPr>
            <a:spLocks noGrp="1"/>
          </p:cNvSpPr>
          <p:nvPr>
            <p:ph type="ctrTitle"/>
          </p:nvPr>
        </p:nvSpPr>
        <p:spPr/>
        <p:txBody>
          <a:bodyPr>
            <a:normAutofit fontScale="90000"/>
          </a:bodyPr>
          <a:lstStyle/>
          <a:p>
            <a:r>
              <a:rPr lang="en-US" dirty="0"/>
              <a:t>Health Equity Tips for Developing Inclusive Communication in RETAIN Programs</a:t>
            </a:r>
          </a:p>
        </p:txBody>
      </p:sp>
    </p:spTree>
    <p:extLst>
      <p:ext uri="{BB962C8B-B14F-4D97-AF65-F5344CB8AC3E}">
        <p14:creationId xmlns:p14="http://schemas.microsoft.com/office/powerpoint/2010/main" val="177605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2092-A653-4A96-B24C-59277C5C6A2A}"/>
              </a:ext>
            </a:extLst>
          </p:cNvPr>
          <p:cNvSpPr>
            <a:spLocks noGrp="1"/>
          </p:cNvSpPr>
          <p:nvPr>
            <p:ph type="title"/>
          </p:nvPr>
        </p:nvSpPr>
        <p:spPr>
          <a:xfrm>
            <a:off x="5378718" y="-612775"/>
            <a:ext cx="6099960" cy="1600200"/>
          </a:xfrm>
        </p:spPr>
        <p:txBody>
          <a:bodyPr anchor="b">
            <a:normAutofit/>
          </a:bodyPr>
          <a:lstStyle/>
          <a:p>
            <a:r>
              <a:rPr lang="en-US" sz="4400" u="sng" dirty="0"/>
              <a:t>Images					</a:t>
            </a:r>
          </a:p>
        </p:txBody>
      </p:sp>
      <p:sp>
        <p:nvSpPr>
          <p:cNvPr id="3" name="Content Placeholder 2">
            <a:extLst>
              <a:ext uri="{FF2B5EF4-FFF2-40B4-BE49-F238E27FC236}">
                <a16:creationId xmlns:a16="http://schemas.microsoft.com/office/drawing/2014/main" id="{3BE9AFD0-12D6-4AB0-B929-A658F26B6963}"/>
              </a:ext>
            </a:extLst>
          </p:cNvPr>
          <p:cNvSpPr>
            <a:spLocks noGrp="1"/>
          </p:cNvSpPr>
          <p:nvPr>
            <p:ph idx="1"/>
          </p:nvPr>
        </p:nvSpPr>
        <p:spPr>
          <a:xfrm>
            <a:off x="5640778" y="987425"/>
            <a:ext cx="6099960" cy="5439886"/>
          </a:xfrm>
        </p:spPr>
        <p:txBody>
          <a:bodyPr vert="horz" lIns="91440" tIns="45720" rIns="91440" bIns="45720" rtlCol="0" anchor="t">
            <a:noAutofit/>
          </a:bodyPr>
          <a:lstStyle/>
          <a:p>
            <a:r>
              <a:rPr lang="en-US" sz="2000" dirty="0">
                <a:latin typeface="Calibri"/>
                <a:cs typeface="Calibri"/>
              </a:rPr>
              <a:t>Include people of diverse genders, people with visible disabilities, and people from all racial/ethnic groups. </a:t>
            </a:r>
            <a:r>
              <a:rPr kumimoji="0" lang="en-US" sz="2000" b="0" i="0" u="none" strike="noStrike" kern="1200" cap="none" spc="0" normalizeH="0" baseline="0" noProof="0" dirty="0">
                <a:ln>
                  <a:noFill/>
                </a:ln>
                <a:solidFill>
                  <a:srgbClr val="000000"/>
                </a:solidFill>
                <a:effectLst/>
                <a:uLnTx/>
                <a:uFillTx/>
                <a:latin typeface="Calibri"/>
                <a:ea typeface="+mn-ea"/>
                <a:cs typeface="Calibri"/>
              </a:rPr>
              <a:t>Avoid stereotypes and </a:t>
            </a:r>
            <a:r>
              <a:rPr lang="en-US" sz="2800" kern="1200" noProof="0" dirty="0">
                <a:solidFill>
                  <a:schemeClr val="tx1"/>
                </a:solidFill>
                <a:latin typeface="Calibri" panose="020F0502020204030204" pitchFamily="34" charset="0"/>
                <a:ea typeface="+mn-ea"/>
                <a:cs typeface="Calibri" panose="020F0502020204030204" pitchFamily="34" charset="0"/>
              </a:rPr>
              <a:t>ensure</a:t>
            </a:r>
            <a:r>
              <a:rPr kumimoji="0" lang="en-US" sz="2000" b="0" i="0" u="none" strike="noStrike" kern="1200" cap="none" spc="0" normalizeH="0" baseline="0" noProof="0" dirty="0">
                <a:ln>
                  <a:noFill/>
                </a:ln>
                <a:solidFill>
                  <a:srgbClr val="000000"/>
                </a:solidFill>
                <a:effectLst/>
                <a:uLnTx/>
                <a:uFillTx/>
                <a:latin typeface="Calibri"/>
                <a:ea typeface="+mn-ea"/>
                <a:cs typeface="Calibri"/>
              </a:rPr>
              <a:t> equity with status.</a:t>
            </a:r>
            <a:r>
              <a:rPr lang="en-US" sz="2000" dirty="0">
                <a:solidFill>
                  <a:srgbClr val="000000"/>
                </a:solidFill>
                <a:latin typeface="Calibri"/>
                <a:cs typeface="Calibri"/>
              </a:rPr>
              <a:t> </a:t>
            </a:r>
            <a:endParaRPr lang="en-US" sz="2000" dirty="0"/>
          </a:p>
          <a:p>
            <a:r>
              <a:rPr lang="en-US" sz="2000" dirty="0">
                <a:latin typeface="Calibri"/>
                <a:cs typeface="Calibri"/>
              </a:rPr>
              <a:t>Consider the need for alternative text.</a:t>
            </a:r>
            <a:endParaRPr lang="en-US" sz="2000" dirty="0"/>
          </a:p>
          <a:p>
            <a:pPr lvl="1"/>
            <a:r>
              <a:rPr lang="en-US" sz="2000" dirty="0">
                <a:latin typeface="Calibri"/>
                <a:cs typeface="Calibri"/>
              </a:rPr>
              <a:t>On webpages, ensure that the main guidance is not in graphics that screen readers would not understand.</a:t>
            </a:r>
          </a:p>
          <a:p>
            <a:r>
              <a:rPr lang="en-US" sz="2000" dirty="0">
                <a:latin typeface="Calibri"/>
                <a:cs typeface="Calibri"/>
              </a:rPr>
              <a:t>Avoid:</a:t>
            </a:r>
          </a:p>
          <a:p>
            <a:pPr lvl="1"/>
            <a:r>
              <a:rPr lang="en-US" sz="2000" dirty="0">
                <a:latin typeface="Calibri"/>
                <a:cs typeface="Calibri"/>
              </a:rPr>
              <a:t>Using traditional/cultural dress images</a:t>
            </a:r>
          </a:p>
          <a:p>
            <a:pPr lvl="1"/>
            <a:r>
              <a:rPr lang="en-US" sz="2000" dirty="0">
                <a:latin typeface="Calibri"/>
                <a:cs typeface="Calibri"/>
              </a:rPr>
              <a:t>Showing inequity in status with images</a:t>
            </a:r>
          </a:p>
          <a:p>
            <a:pPr lvl="1"/>
            <a:r>
              <a:rPr lang="en-US" sz="2000" dirty="0">
                <a:latin typeface="Calibri"/>
                <a:cs typeface="Calibri"/>
              </a:rPr>
              <a:t>Perpetuating unhealthy body images</a:t>
            </a:r>
          </a:p>
          <a:p>
            <a:pPr lvl="1"/>
            <a:r>
              <a:rPr lang="en-US" sz="2000" dirty="0">
                <a:latin typeface="Calibri"/>
                <a:cs typeface="Calibri"/>
              </a:rPr>
              <a:t>Illustrating racial or ethnic minority group caricatures</a:t>
            </a:r>
          </a:p>
          <a:p>
            <a:r>
              <a:rPr lang="en-US" sz="2000" dirty="0">
                <a:latin typeface="Calibri"/>
                <a:cs typeface="Calibri"/>
              </a:rPr>
              <a:t>Use cultural artifacts, products, or other features only when they have appropriate meaning to the communications (e.g., colors have specific, sometimes different meanings in various cultures).</a:t>
            </a:r>
          </a:p>
        </p:txBody>
      </p:sp>
      <p:grpSp>
        <p:nvGrpSpPr>
          <p:cNvPr id="15" name="Group 14">
            <a:extLst>
              <a:ext uri="{FF2B5EF4-FFF2-40B4-BE49-F238E27FC236}">
                <a16:creationId xmlns:a16="http://schemas.microsoft.com/office/drawing/2014/main" id="{196F8EC6-4E24-8644-9703-7A8BF07B1E7B}"/>
              </a:ext>
              <a:ext uri="{C183D7F6-B498-43B3-948B-1728B52AA6E4}">
                <adec:decorative xmlns:adec="http://schemas.microsoft.com/office/drawing/2017/decorative" val="1"/>
              </a:ext>
            </a:extLst>
          </p:cNvPr>
          <p:cNvGrpSpPr/>
          <p:nvPr/>
        </p:nvGrpSpPr>
        <p:grpSpPr>
          <a:xfrm>
            <a:off x="176942" y="375041"/>
            <a:ext cx="4649847" cy="4874784"/>
            <a:chOff x="288314" y="691564"/>
            <a:chExt cx="4649847" cy="4874784"/>
          </a:xfrm>
        </p:grpSpPr>
        <p:pic>
          <p:nvPicPr>
            <p:cNvPr id="5" name="Picture 4" descr="A group of people in a circle&#10;&#10;Description automatically generated with low confidence">
              <a:extLst>
                <a:ext uri="{FF2B5EF4-FFF2-40B4-BE49-F238E27FC236}">
                  <a16:creationId xmlns:a16="http://schemas.microsoft.com/office/drawing/2014/main" id="{E78EF380-7FA2-7343-BC63-7466831E2EA4}"/>
                </a:ext>
              </a:extLst>
            </p:cNvPr>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288314" y="1515016"/>
              <a:ext cx="2286000" cy="2286000"/>
            </a:xfrm>
            <a:prstGeom prst="ellipse">
              <a:avLst/>
            </a:prstGeom>
            <a:ln w="63500">
              <a:solidFill>
                <a:schemeClr val="tx2"/>
              </a:solidFill>
            </a:ln>
          </p:spPr>
        </p:pic>
        <p:pic>
          <p:nvPicPr>
            <p:cNvPr id="7" name="Picture 6">
              <a:extLst>
                <a:ext uri="{FF2B5EF4-FFF2-40B4-BE49-F238E27FC236}">
                  <a16:creationId xmlns:a16="http://schemas.microsoft.com/office/drawing/2014/main" id="{D9ABF1EA-7861-E14E-A583-ECFBD13D5FB5}"/>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2012081" y="691564"/>
              <a:ext cx="2926080" cy="2926080"/>
            </a:xfrm>
            <a:prstGeom prst="ellipse">
              <a:avLst/>
            </a:prstGeom>
            <a:ln w="63500">
              <a:solidFill>
                <a:schemeClr val="accent2"/>
              </a:solidFill>
            </a:ln>
          </p:spPr>
        </p:pic>
        <p:pic>
          <p:nvPicPr>
            <p:cNvPr id="12" name="Picture 11" descr="A person in a grocery store&#10;&#10;Description automatically generated with low confidence">
              <a:extLst>
                <a:ext uri="{FF2B5EF4-FFF2-40B4-BE49-F238E27FC236}">
                  <a16:creationId xmlns:a16="http://schemas.microsoft.com/office/drawing/2014/main" id="{84D2583A-E3A2-E848-BBFC-CAF379CC8EBD}"/>
                </a:ext>
              </a:extLst>
            </p:cNvPr>
            <p:cNvPicPr>
              <a:picLocks/>
            </p:cNvPicPr>
            <p:nvPr/>
          </p:nvPicPr>
          <p:blipFill rotWithShape="1">
            <a:blip r:embed="rId5" cstate="print">
              <a:extLst>
                <a:ext uri="{28A0092B-C50C-407E-A947-70E740481C1C}">
                  <a14:useLocalDpi xmlns:a14="http://schemas.microsoft.com/office/drawing/2010/main"/>
                </a:ext>
              </a:extLst>
            </a:blip>
            <a:srcRect/>
            <a:stretch/>
          </p:blipFill>
          <p:spPr>
            <a:xfrm>
              <a:off x="1961663" y="3006028"/>
              <a:ext cx="2560320" cy="2560320"/>
            </a:xfrm>
            <a:prstGeom prst="ellipse">
              <a:avLst/>
            </a:prstGeom>
            <a:ln w="63500">
              <a:solidFill>
                <a:schemeClr val="accent6"/>
              </a:solidFill>
            </a:ln>
          </p:spPr>
        </p:pic>
        <p:pic>
          <p:nvPicPr>
            <p:cNvPr id="14" name="Picture 13" descr="A person wearing a hard hat and safety goggles working on a piece of wood&#10;&#10;Description automatically generated with low confidence">
              <a:extLst>
                <a:ext uri="{FF2B5EF4-FFF2-40B4-BE49-F238E27FC236}">
                  <a16:creationId xmlns:a16="http://schemas.microsoft.com/office/drawing/2014/main" id="{98E21AED-B89A-8D45-A870-93F5FB16D546}"/>
                </a:ext>
              </a:extLst>
            </p:cNvPr>
            <p:cNvPicPr>
              <a:picLocks/>
            </p:cNvPicPr>
            <p:nvPr/>
          </p:nvPicPr>
          <p:blipFill rotWithShape="1">
            <a:blip r:embed="rId6" cstate="print">
              <a:extLst>
                <a:ext uri="{28A0092B-C50C-407E-A947-70E740481C1C}">
                  <a14:useLocalDpi xmlns:a14="http://schemas.microsoft.com/office/drawing/2010/main"/>
                </a:ext>
              </a:extLst>
            </a:blip>
            <a:srcRect/>
            <a:stretch/>
          </p:blipFill>
          <p:spPr>
            <a:xfrm>
              <a:off x="562634" y="3723316"/>
              <a:ext cx="1737360" cy="1737360"/>
            </a:xfrm>
            <a:prstGeom prst="ellipse">
              <a:avLst/>
            </a:prstGeom>
            <a:ln w="63500">
              <a:solidFill>
                <a:schemeClr val="accent1"/>
              </a:solidFill>
            </a:ln>
          </p:spPr>
        </p:pic>
      </p:grpSp>
      <p:sp>
        <p:nvSpPr>
          <p:cNvPr id="4" name="Slide Number Placeholder 3">
            <a:extLst>
              <a:ext uri="{FF2B5EF4-FFF2-40B4-BE49-F238E27FC236}">
                <a16:creationId xmlns:a16="http://schemas.microsoft.com/office/drawing/2014/main" id="{5207755C-A959-492C-971B-87379FC5003C}"/>
              </a:ext>
            </a:extLst>
          </p:cNvPr>
          <p:cNvSpPr>
            <a:spLocks noGrp="1"/>
          </p:cNvSpPr>
          <p:nvPr>
            <p:ph type="sldNum" sz="quarter" idx="10"/>
          </p:nvPr>
        </p:nvSpPr>
        <p:spPr/>
        <p:txBody>
          <a:bodyPr/>
          <a:lstStyle/>
          <a:p>
            <a:pPr algn="ctr"/>
            <a:fld id="{5A0CE3B7-701E-4BC3-B6DB-03D5637B7276}" type="slidenum">
              <a:rPr lang="en-US" smtClean="0"/>
              <a:pPr algn="ctr"/>
              <a:t>10</a:t>
            </a:fld>
            <a:endParaRPr lang="en-US" dirty="0"/>
          </a:p>
        </p:txBody>
      </p:sp>
    </p:spTree>
    <p:extLst>
      <p:ext uri="{BB962C8B-B14F-4D97-AF65-F5344CB8AC3E}">
        <p14:creationId xmlns:p14="http://schemas.microsoft.com/office/powerpoint/2010/main" val="425856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163B-1CB6-4AA4-B84C-56B30D1A7416}"/>
              </a:ext>
            </a:extLst>
          </p:cNvPr>
          <p:cNvSpPr>
            <a:spLocks noGrp="1"/>
          </p:cNvSpPr>
          <p:nvPr>
            <p:ph type="title"/>
          </p:nvPr>
        </p:nvSpPr>
        <p:spPr>
          <a:xfrm>
            <a:off x="463522" y="365125"/>
            <a:ext cx="10890278" cy="1325563"/>
          </a:xfrm>
        </p:spPr>
        <p:txBody>
          <a:bodyPr anchor="ctr">
            <a:normAutofit/>
          </a:bodyPr>
          <a:lstStyle/>
          <a:p>
            <a:r>
              <a:rPr lang="en-US" dirty="0">
                <a:latin typeface="Calibri"/>
                <a:cs typeface="Calibri"/>
              </a:rPr>
              <a:t>CDC’s Health Equity Guiding Principles for Inclusive Communication</a:t>
            </a:r>
            <a:endParaRPr lang="en-US" dirty="0"/>
          </a:p>
        </p:txBody>
      </p:sp>
      <p:pic>
        <p:nvPicPr>
          <p:cNvPr id="9" name="Content Placeholder 8" descr="Reviewed and used by public health professionals.&#10;Ensure that communications meet needs/priorities of populations served.&#10;Address all people inclusively, accurately, and respectfully.&#10;Adapt/change as language and cultural norms change.&#10;Use applications:&#10;- Creating information resources &#10;- Engaging communities, partners, stakeholders, and your team&#10;">
            <a:extLst>
              <a:ext uri="{FF2B5EF4-FFF2-40B4-BE49-F238E27FC236}">
                <a16:creationId xmlns:a16="http://schemas.microsoft.com/office/drawing/2014/main" id="{649120FD-A6FE-4627-B18A-CF070E236AD5}"/>
              </a:ext>
            </a:extLst>
          </p:cNvPr>
          <p:cNvPicPr>
            <a:picLocks noGrp="1" noChangeAspect="1"/>
          </p:cNvPicPr>
          <p:nvPr>
            <p:ph idx="1"/>
          </p:nvPr>
        </p:nvPicPr>
        <p:blipFill>
          <a:blip r:embed="rId3"/>
          <a:stretch>
            <a:fillRect/>
          </a:stretch>
        </p:blipFill>
        <p:spPr>
          <a:xfrm>
            <a:off x="838200" y="1690688"/>
            <a:ext cx="10199492" cy="4170025"/>
          </a:xfrm>
          <a:prstGeom prst="rect">
            <a:avLst/>
          </a:prstGeom>
        </p:spPr>
      </p:pic>
      <p:sp>
        <p:nvSpPr>
          <p:cNvPr id="3" name="Slide Number Placeholder 2">
            <a:extLst>
              <a:ext uri="{FF2B5EF4-FFF2-40B4-BE49-F238E27FC236}">
                <a16:creationId xmlns:a16="http://schemas.microsoft.com/office/drawing/2014/main" id="{E3B48676-A1A4-467A-AB14-394FAF694A4E}"/>
              </a:ext>
            </a:extLst>
          </p:cNvPr>
          <p:cNvSpPr>
            <a:spLocks noGrp="1"/>
          </p:cNvSpPr>
          <p:nvPr>
            <p:ph type="sldNum" sz="quarter" idx="10"/>
          </p:nvPr>
        </p:nvSpPr>
        <p:spPr/>
        <p:txBody>
          <a:bodyPr/>
          <a:lstStyle/>
          <a:p>
            <a:pPr algn="ctr"/>
            <a:fld id="{5A0CE3B7-701E-4BC3-B6DB-03D5637B7276}" type="slidenum">
              <a:rPr lang="en-US" smtClean="0"/>
              <a:pPr algn="ctr"/>
              <a:t>11</a:t>
            </a:fld>
            <a:endParaRPr lang="en-US" dirty="0"/>
          </a:p>
        </p:txBody>
      </p:sp>
    </p:spTree>
    <p:extLst>
      <p:ext uri="{BB962C8B-B14F-4D97-AF65-F5344CB8AC3E}">
        <p14:creationId xmlns:p14="http://schemas.microsoft.com/office/powerpoint/2010/main" val="392597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A031-C9E5-4367-9DAE-D98FF367B1D3}"/>
              </a:ext>
            </a:extLst>
          </p:cNvPr>
          <p:cNvSpPr>
            <a:spLocks noGrp="1"/>
          </p:cNvSpPr>
          <p:nvPr>
            <p:ph type="title"/>
          </p:nvPr>
        </p:nvSpPr>
        <p:spPr/>
        <p:txBody>
          <a:bodyPr/>
          <a:lstStyle/>
          <a:p>
            <a:r>
              <a:rPr lang="en-US" dirty="0">
                <a:latin typeface="Calibri"/>
                <a:cs typeface="Calibri"/>
              </a:rPr>
              <a:t>Health Equity </a:t>
            </a:r>
          </a:p>
        </p:txBody>
      </p:sp>
      <p:sp>
        <p:nvSpPr>
          <p:cNvPr id="3" name="Content Placeholder 2">
            <a:extLst>
              <a:ext uri="{FF2B5EF4-FFF2-40B4-BE49-F238E27FC236}">
                <a16:creationId xmlns:a16="http://schemas.microsoft.com/office/drawing/2014/main" id="{C7CAA3E4-A8A3-4D68-A612-B8250CD6D7F1}"/>
              </a:ext>
            </a:extLst>
          </p:cNvPr>
          <p:cNvSpPr>
            <a:spLocks noGrp="1"/>
          </p:cNvSpPr>
          <p:nvPr>
            <p:ph idx="1"/>
          </p:nvPr>
        </p:nvSpPr>
        <p:spPr>
          <a:xfrm>
            <a:off x="838200" y="1437351"/>
            <a:ext cx="10515600" cy="4616520"/>
          </a:xfrm>
        </p:spPr>
        <p:txBody>
          <a:bodyPr vert="horz" lIns="91440" tIns="45720" rIns="91440" bIns="45720" rtlCol="0" anchor="t">
            <a:normAutofit fontScale="85000" lnSpcReduction="20000"/>
          </a:bodyPr>
          <a:lstStyle/>
          <a:p>
            <a:pPr marL="0" indent="0">
              <a:lnSpc>
                <a:spcPct val="120000"/>
              </a:lnSpc>
              <a:spcBef>
                <a:spcPts val="800"/>
              </a:spcBef>
              <a:spcAft>
                <a:spcPts val="600"/>
              </a:spcAft>
              <a:buNone/>
            </a:pPr>
            <a:r>
              <a:rPr lang="en-US" dirty="0">
                <a:effectLst/>
                <a:latin typeface="Calibri"/>
                <a:ea typeface="Calibri" panose="020F0502020204030204" pitchFamily="34" charset="0"/>
                <a:cs typeface="Calibri"/>
              </a:rPr>
              <a:t>Health equity refers to dismantling disparities and creating lasting solutions so that everyone has a fair and just opportunity to </a:t>
            </a:r>
            <a:r>
              <a:rPr lang="en-US" dirty="0">
                <a:latin typeface="Calibri"/>
                <a:ea typeface="Calibri" panose="020F0502020204030204" pitchFamily="34" charset="0"/>
                <a:cs typeface="Calibri"/>
              </a:rPr>
              <a:t>achieve their full health potential</a:t>
            </a:r>
            <a:r>
              <a:rPr lang="en-US" dirty="0">
                <a:effectLst/>
                <a:latin typeface="Calibri"/>
                <a:ea typeface="Calibri" panose="020F0502020204030204" pitchFamily="34" charset="0"/>
                <a:cs typeface="Calibri"/>
              </a:rPr>
              <a:t>. This requires removing obstacles to health, such as poverty, discrimination, and their consequences</a:t>
            </a:r>
            <a:r>
              <a:rPr lang="en-US" dirty="0">
                <a:latin typeface="Calibri"/>
                <a:ea typeface="Calibri" panose="020F0502020204030204" pitchFamily="34" charset="0"/>
                <a:cs typeface="Calibri"/>
              </a:rPr>
              <a:t>. </a:t>
            </a:r>
          </a:p>
          <a:p>
            <a:pPr marL="0" indent="0">
              <a:lnSpc>
                <a:spcPct val="120000"/>
              </a:lnSpc>
              <a:spcBef>
                <a:spcPts val="0"/>
              </a:spcBef>
              <a:spcAft>
                <a:spcPts val="600"/>
              </a:spcAft>
              <a:buNone/>
            </a:pPr>
            <a:r>
              <a:rPr lang="en-US" dirty="0">
                <a:latin typeface="Calibri"/>
                <a:ea typeface="Calibri" panose="020F0502020204030204" pitchFamily="34" charset="0"/>
                <a:cs typeface="Calibri"/>
              </a:rPr>
              <a:t>When using</a:t>
            </a:r>
            <a:r>
              <a:rPr lang="en-US" dirty="0">
                <a:effectLst/>
                <a:latin typeface="Calibri"/>
                <a:ea typeface="Calibri" panose="020F0502020204030204" pitchFamily="34" charset="0"/>
                <a:cs typeface="Calibri"/>
              </a:rPr>
              <a:t> a </a:t>
            </a:r>
            <a:r>
              <a:rPr lang="en-US" b="1" dirty="0">
                <a:effectLst/>
                <a:latin typeface="Calibri"/>
                <a:ea typeface="Calibri" panose="020F0502020204030204" pitchFamily="34" charset="0"/>
                <a:cs typeface="Calibri"/>
              </a:rPr>
              <a:t>health equity lens</a:t>
            </a:r>
            <a:r>
              <a:rPr lang="en-US" dirty="0">
                <a:latin typeface="Calibri"/>
                <a:ea typeface="Calibri" panose="020F0502020204030204" pitchFamily="34" charset="0"/>
                <a:cs typeface="Calibri"/>
              </a:rPr>
              <a:t> in communications, you must intentionally</a:t>
            </a:r>
            <a:r>
              <a:rPr lang="en-US" dirty="0">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look</a:t>
            </a:r>
            <a:r>
              <a:rPr lang="en-US" dirty="0">
                <a:effectLst/>
                <a:latin typeface="Calibri"/>
                <a:ea typeface="Calibri" panose="020F0502020204030204" pitchFamily="34" charset="0"/>
                <a:cs typeface="Calibri"/>
              </a:rPr>
              <a:t> at </a:t>
            </a:r>
            <a:r>
              <a:rPr lang="en-US" dirty="0">
                <a:latin typeface="Calibri"/>
                <a:ea typeface="Calibri" panose="020F0502020204030204" pitchFamily="34" charset="0"/>
                <a:cs typeface="Calibri"/>
              </a:rPr>
              <a:t>the potential</a:t>
            </a:r>
            <a:r>
              <a:rPr lang="en-US" dirty="0">
                <a:effectLst/>
                <a:latin typeface="Calibri"/>
                <a:ea typeface="Calibri" panose="020F0502020204030204" pitchFamily="34" charset="0"/>
                <a:cs typeface="Calibri"/>
              </a:rPr>
              <a:t> impacts (positive and negative) of proposed messages.</a:t>
            </a:r>
            <a:endParaRPr lang="en-US" dirty="0">
              <a:latin typeface="Calibri"/>
              <a:ea typeface="Calibri" panose="020F0502020204030204" pitchFamily="34" charset="0"/>
              <a:cs typeface="Calibri"/>
            </a:endParaRPr>
          </a:p>
          <a:p>
            <a:pPr>
              <a:lnSpc>
                <a:spcPct val="120000"/>
              </a:lnSpc>
              <a:spcBef>
                <a:spcPts val="0"/>
              </a:spcBef>
              <a:spcAft>
                <a:spcPts val="600"/>
              </a:spcAft>
            </a:pPr>
            <a:r>
              <a:rPr lang="en-US" dirty="0">
                <a:latin typeface="Calibri"/>
                <a:ea typeface="Calibri" panose="020F0502020204030204" pitchFamily="34" charset="0"/>
                <a:cs typeface="Calibri"/>
              </a:rPr>
              <a:t>B</a:t>
            </a:r>
            <a:r>
              <a:rPr lang="en-US" dirty="0">
                <a:effectLst/>
                <a:latin typeface="Calibri"/>
                <a:ea typeface="Calibri" panose="020F0502020204030204" pitchFamily="34" charset="0"/>
                <a:cs typeface="Calibri"/>
              </a:rPr>
              <a:t>e inclusive.</a:t>
            </a:r>
            <a:r>
              <a:rPr lang="en-US" dirty="0">
                <a:latin typeface="Calibri"/>
                <a:ea typeface="Calibri" panose="020F0502020204030204" pitchFamily="34" charset="0"/>
                <a:cs typeface="Calibri"/>
              </a:rPr>
              <a:t> </a:t>
            </a:r>
            <a:endParaRPr lang="en-US" dirty="0">
              <a:effectLst/>
              <a:ea typeface="Calibri" panose="020F0502020204030204" pitchFamily="34" charset="0"/>
              <a:cs typeface="Times New Roman" panose="02020603050405020304" pitchFamily="18" charset="0"/>
            </a:endParaRPr>
          </a:p>
          <a:p>
            <a:pPr>
              <a:lnSpc>
                <a:spcPct val="120000"/>
              </a:lnSpc>
              <a:spcBef>
                <a:spcPts val="0"/>
              </a:spcBef>
              <a:spcAft>
                <a:spcPts val="600"/>
              </a:spcAft>
            </a:pPr>
            <a:r>
              <a:rPr lang="en-US" dirty="0">
                <a:latin typeface="Calibri"/>
                <a:ea typeface="Calibri" panose="020F0502020204030204" pitchFamily="34" charset="0"/>
                <a:cs typeface="Calibri"/>
              </a:rPr>
              <a:t>A</a:t>
            </a:r>
            <a:r>
              <a:rPr lang="en-US" dirty="0">
                <a:effectLst/>
                <a:latin typeface="Calibri"/>
                <a:ea typeface="Calibri" panose="020F0502020204030204" pitchFamily="34" charset="0"/>
                <a:cs typeface="Calibri"/>
              </a:rPr>
              <a:t>void bias and stigmatization.</a:t>
            </a:r>
            <a:r>
              <a:rPr lang="en-US" dirty="0">
                <a:latin typeface="Calibri"/>
                <a:ea typeface="Calibri" panose="020F0502020204030204" pitchFamily="34" charset="0"/>
                <a:cs typeface="Calibri"/>
              </a:rPr>
              <a:t> </a:t>
            </a:r>
            <a:endParaRPr lang="en-US" dirty="0">
              <a:effectLst/>
              <a:ea typeface="Calibri" panose="020F0502020204030204" pitchFamily="34" charset="0"/>
              <a:cs typeface="Times New Roman" panose="02020603050405020304" pitchFamily="18" charset="0"/>
            </a:endParaRPr>
          </a:p>
          <a:p>
            <a:pPr>
              <a:lnSpc>
                <a:spcPct val="120000"/>
              </a:lnSpc>
              <a:spcBef>
                <a:spcPts val="0"/>
              </a:spcBef>
              <a:spcAft>
                <a:spcPts val="600"/>
              </a:spcAft>
            </a:pPr>
            <a:r>
              <a:rPr lang="en-US" dirty="0">
                <a:effectLst/>
                <a:latin typeface="Calibri"/>
                <a:ea typeface="Calibri" panose="020F0502020204030204" pitchFamily="34" charset="0"/>
                <a:cs typeface="Calibri"/>
              </a:rPr>
              <a:t>Reach the audience effectively.</a:t>
            </a:r>
          </a:p>
          <a:p>
            <a:pPr>
              <a:lnSpc>
                <a:spcPct val="120000"/>
              </a:lnSpc>
              <a:spcBef>
                <a:spcPts val="0"/>
              </a:spcBef>
              <a:spcAft>
                <a:spcPts val="600"/>
              </a:spcAft>
            </a:pPr>
            <a:r>
              <a:rPr lang="en-US" dirty="0">
                <a:latin typeface="Calibri"/>
                <a:ea typeface="Calibri" panose="020F0502020204030204" pitchFamily="34" charset="0"/>
                <a:cs typeface="Calibri"/>
              </a:rPr>
              <a:t>Solicit input</a:t>
            </a:r>
            <a:r>
              <a:rPr lang="en-US" dirty="0">
                <a:effectLst/>
                <a:latin typeface="Calibri"/>
                <a:ea typeface="Calibri" panose="020F0502020204030204" pitchFamily="34" charset="0"/>
                <a:cs typeface="Calibri"/>
              </a:rPr>
              <a:t> from the intended audience.</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nSpc>
                <a:spcPct val="120000"/>
              </a:lnSpc>
              <a:spcBef>
                <a:spcPts val="0"/>
              </a:spcBef>
              <a:spcAft>
                <a:spcPts val="600"/>
              </a:spcAft>
              <a:buNone/>
            </a:pPr>
            <a:r>
              <a:rPr lang="en-US" sz="1000" dirty="0">
                <a:effectLst/>
                <a:latin typeface="Calibri"/>
                <a:ea typeface="Calibri" panose="020F0502020204030204" pitchFamily="34" charset="0"/>
                <a:cs typeface="Calibri"/>
              </a:rPr>
              <a:t>Sources: CDC, U.S. Department of HHS. (2021, December 7). </a:t>
            </a:r>
            <a:r>
              <a:rPr lang="en-US" sz="1000" i="1" u="sng" dirty="0">
                <a:solidFill>
                  <a:srgbClr val="0000FF"/>
                </a:solidFill>
                <a:effectLst/>
                <a:latin typeface="Calibri"/>
                <a:ea typeface="Calibri" panose="020F0502020204030204" pitchFamily="34" charset="0"/>
                <a:cs typeface="Calibri"/>
                <a:hlinkClick r:id="rId3"/>
              </a:rPr>
              <a:t>CDC’s health </a:t>
            </a:r>
            <a:r>
              <a:rPr lang="en-US" sz="1000" i="1" u="sng" dirty="0">
                <a:solidFill>
                  <a:srgbClr val="0000FF"/>
                </a:solidFill>
                <a:latin typeface="Calibri"/>
                <a:ea typeface="Calibri" panose="020F0502020204030204" pitchFamily="34" charset="0"/>
                <a:cs typeface="Calibri"/>
                <a:hlinkClick r:id="rId3"/>
              </a:rPr>
              <a:t>e</a:t>
            </a:r>
            <a:r>
              <a:rPr lang="en-US" sz="1000" i="1" u="sng" dirty="0">
                <a:solidFill>
                  <a:srgbClr val="0000FF"/>
                </a:solidFill>
                <a:effectLst/>
                <a:latin typeface="Calibri"/>
                <a:ea typeface="Calibri" panose="020F0502020204030204" pitchFamily="34" charset="0"/>
                <a:cs typeface="Calibri"/>
                <a:hlinkClick r:id="rId3"/>
              </a:rPr>
              <a:t>quity </a:t>
            </a:r>
            <a:r>
              <a:rPr lang="en-US" sz="1000" i="1" u="sng" dirty="0">
                <a:solidFill>
                  <a:srgbClr val="0000FF"/>
                </a:solidFill>
                <a:latin typeface="Calibri"/>
                <a:ea typeface="Calibri" panose="020F0502020204030204" pitchFamily="34" charset="0"/>
                <a:cs typeface="Calibri"/>
                <a:hlinkClick r:id="rId3"/>
              </a:rPr>
              <a:t>g</a:t>
            </a:r>
            <a:r>
              <a:rPr lang="en-US" sz="1000" i="1" u="sng" dirty="0">
                <a:solidFill>
                  <a:srgbClr val="0000FF"/>
                </a:solidFill>
                <a:effectLst/>
                <a:latin typeface="Calibri"/>
                <a:ea typeface="Calibri" panose="020F0502020204030204" pitchFamily="34" charset="0"/>
                <a:cs typeface="Calibri"/>
                <a:hlinkClick r:id="rId3"/>
              </a:rPr>
              <a:t>uiding </a:t>
            </a:r>
            <a:r>
              <a:rPr lang="en-US" sz="1000" i="1" u="sng" dirty="0">
                <a:solidFill>
                  <a:srgbClr val="0000FF"/>
                </a:solidFill>
                <a:latin typeface="Calibri"/>
                <a:ea typeface="Calibri" panose="020F0502020204030204" pitchFamily="34" charset="0"/>
                <a:cs typeface="Calibri"/>
                <a:hlinkClick r:id="rId3"/>
              </a:rPr>
              <a:t>p</a:t>
            </a:r>
            <a:r>
              <a:rPr lang="en-US" sz="1000" i="1" u="sng" dirty="0">
                <a:solidFill>
                  <a:srgbClr val="0000FF"/>
                </a:solidFill>
                <a:effectLst/>
                <a:latin typeface="Calibri"/>
                <a:ea typeface="Calibri" panose="020F0502020204030204" pitchFamily="34" charset="0"/>
                <a:cs typeface="Calibri"/>
                <a:hlinkClick r:id="rId3"/>
              </a:rPr>
              <a:t>rinciples for inclusive </a:t>
            </a:r>
            <a:r>
              <a:rPr lang="en-US" sz="1000" i="1" u="sng" dirty="0">
                <a:solidFill>
                  <a:srgbClr val="0000FF"/>
                </a:solidFill>
                <a:latin typeface="Calibri"/>
                <a:ea typeface="Calibri" panose="020F0502020204030204" pitchFamily="34" charset="0"/>
                <a:cs typeface="Calibri"/>
                <a:hlinkClick r:id="rId3"/>
              </a:rPr>
              <a:t>c</a:t>
            </a:r>
            <a:r>
              <a:rPr lang="en-US" sz="1000" i="1" u="sng" dirty="0">
                <a:solidFill>
                  <a:srgbClr val="0000FF"/>
                </a:solidFill>
                <a:effectLst/>
                <a:latin typeface="Calibri"/>
                <a:ea typeface="Calibri" panose="020F0502020204030204" pitchFamily="34" charset="0"/>
                <a:cs typeface="Calibri"/>
                <a:hlinkClick r:id="rId3"/>
              </a:rPr>
              <a:t>ommunication </a:t>
            </a:r>
            <a:r>
              <a:rPr lang="en-US" sz="1000" i="1" u="sng" dirty="0">
                <a:solidFill>
                  <a:srgbClr val="0000FF"/>
                </a:solidFill>
                <a:latin typeface="Calibri"/>
                <a:ea typeface="Calibri" panose="020F0502020204030204" pitchFamily="34" charset="0"/>
                <a:cs typeface="Calibri"/>
                <a:hlinkClick r:id="rId3"/>
              </a:rPr>
              <a:t>f</a:t>
            </a:r>
            <a:r>
              <a:rPr lang="en-US" sz="1000" i="1" u="sng" dirty="0">
                <a:solidFill>
                  <a:srgbClr val="0000FF"/>
                </a:solidFill>
                <a:effectLst/>
                <a:latin typeface="Calibri"/>
                <a:ea typeface="Calibri" panose="020F0502020204030204" pitchFamily="34" charset="0"/>
                <a:cs typeface="Calibri"/>
                <a:hlinkClick r:id="rId3"/>
              </a:rPr>
              <a:t>act </a:t>
            </a:r>
            <a:r>
              <a:rPr lang="en-US" sz="1000" i="1" u="sng" dirty="0">
                <a:solidFill>
                  <a:srgbClr val="0000FF"/>
                </a:solidFill>
                <a:latin typeface="Calibri"/>
                <a:ea typeface="Calibri" panose="020F0502020204030204" pitchFamily="34" charset="0"/>
                <a:cs typeface="Calibri"/>
                <a:hlinkClick r:id="rId3"/>
              </a:rPr>
              <a:t>s</a:t>
            </a:r>
            <a:r>
              <a:rPr lang="en-US" sz="1000" i="1" u="sng" dirty="0">
                <a:solidFill>
                  <a:srgbClr val="0000FF"/>
                </a:solidFill>
                <a:effectLst/>
                <a:latin typeface="Calibri"/>
                <a:ea typeface="Calibri" panose="020F0502020204030204" pitchFamily="34" charset="0"/>
                <a:cs typeface="Calibri"/>
                <a:hlinkClick r:id="rId3"/>
              </a:rPr>
              <a:t>heet</a:t>
            </a:r>
            <a:r>
              <a:rPr lang="en-US" sz="1000" i="1" dirty="0">
                <a:effectLst/>
                <a:latin typeface="Calibri"/>
                <a:ea typeface="Calibri" panose="020F0502020204030204" pitchFamily="34" charset="0"/>
                <a:cs typeface="Calibri"/>
              </a:rPr>
              <a:t>; </a:t>
            </a:r>
            <a:r>
              <a:rPr lang="en-US" sz="1000" dirty="0">
                <a:effectLst/>
                <a:latin typeface="Calibri"/>
                <a:ea typeface="Calibri" panose="020F0502020204030204" pitchFamily="34" charset="0"/>
                <a:cs typeface="Calibri"/>
              </a:rPr>
              <a:t>Braveman, P., Arkin, E., Orleans, T., Proctor, D., &amp; Plough, A. (2017, April).</a:t>
            </a:r>
            <a:r>
              <a:rPr lang="en-US" sz="1000" dirty="0">
                <a:effectLst/>
                <a:latin typeface="Calibri"/>
                <a:cs typeface="Calibri"/>
              </a:rPr>
              <a:t> </a:t>
            </a:r>
            <a:r>
              <a:rPr lang="en-US" sz="1000" i="1" dirty="0">
                <a:effectLst/>
                <a:latin typeface="Calibri"/>
                <a:cs typeface="Calibri"/>
                <a:hlinkClick r:id="rId4"/>
              </a:rPr>
              <a:t>What is </a:t>
            </a:r>
            <a:r>
              <a:rPr lang="en-US" sz="1000" i="1" dirty="0">
                <a:latin typeface="Calibri"/>
                <a:cs typeface="Calibri"/>
                <a:hlinkClick r:id="rId4"/>
              </a:rPr>
              <a:t>h</a:t>
            </a:r>
            <a:r>
              <a:rPr lang="en-US" sz="1000" i="1" dirty="0">
                <a:effectLst/>
                <a:latin typeface="Calibri"/>
                <a:cs typeface="Calibri"/>
                <a:hlinkClick r:id="rId4"/>
              </a:rPr>
              <a:t>ealth </a:t>
            </a:r>
            <a:r>
              <a:rPr lang="en-US" sz="1000" i="1" dirty="0">
                <a:latin typeface="Calibri"/>
                <a:cs typeface="Calibri"/>
                <a:hlinkClick r:id="rId4"/>
              </a:rPr>
              <a:t>e</a:t>
            </a:r>
            <a:r>
              <a:rPr lang="en-US" sz="1000" i="1" dirty="0">
                <a:effectLst/>
                <a:latin typeface="Calibri"/>
                <a:cs typeface="Calibri"/>
                <a:hlinkClick r:id="rId4"/>
              </a:rPr>
              <a:t>quity? And what </a:t>
            </a:r>
            <a:r>
              <a:rPr lang="en-US" sz="1000" i="1" dirty="0">
                <a:latin typeface="Calibri"/>
                <a:cs typeface="Calibri"/>
                <a:hlinkClick r:id="rId4"/>
              </a:rPr>
              <a:t>d</a:t>
            </a:r>
            <a:r>
              <a:rPr lang="en-US" sz="1000" i="1" dirty="0">
                <a:effectLst/>
                <a:latin typeface="Calibri"/>
                <a:cs typeface="Calibri"/>
                <a:hlinkClick r:id="rId4"/>
              </a:rPr>
              <a:t>ifference </a:t>
            </a:r>
            <a:r>
              <a:rPr lang="en-US" sz="1000" i="1" dirty="0">
                <a:latin typeface="Calibri"/>
                <a:cs typeface="Calibri"/>
                <a:hlinkClick r:id="rId4"/>
              </a:rPr>
              <a:t>d</a:t>
            </a:r>
            <a:r>
              <a:rPr lang="en-US" sz="1000" i="1" dirty="0">
                <a:effectLst/>
                <a:latin typeface="Calibri"/>
                <a:cs typeface="Calibri"/>
                <a:hlinkClick r:id="rId4"/>
              </a:rPr>
              <a:t>oes a definition </a:t>
            </a:r>
            <a:r>
              <a:rPr lang="en-US" sz="1000" i="1" dirty="0">
                <a:latin typeface="Calibri"/>
                <a:cs typeface="Calibri"/>
                <a:hlinkClick r:id="rId4"/>
              </a:rPr>
              <a:t>m</a:t>
            </a:r>
            <a:r>
              <a:rPr lang="en-US" sz="1000" i="1" dirty="0">
                <a:effectLst/>
                <a:latin typeface="Calibri"/>
                <a:cs typeface="Calibri"/>
                <a:hlinkClick r:id="rId4"/>
              </a:rPr>
              <a:t>ake? </a:t>
            </a:r>
            <a:r>
              <a:rPr lang="en-US" sz="1000" dirty="0">
                <a:effectLst/>
                <a:latin typeface="Calibri"/>
                <a:cs typeface="Calibri"/>
              </a:rPr>
              <a:t>Health Equity Issue Brief #1. Robert Wood Johnson Foundation.</a:t>
            </a:r>
            <a:endParaRPr lang="en-US" dirty="0"/>
          </a:p>
        </p:txBody>
      </p:sp>
      <p:sp>
        <p:nvSpPr>
          <p:cNvPr id="4" name="Slide Number Placeholder 3">
            <a:extLst>
              <a:ext uri="{FF2B5EF4-FFF2-40B4-BE49-F238E27FC236}">
                <a16:creationId xmlns:a16="http://schemas.microsoft.com/office/drawing/2014/main" id="{A0A9D0A8-BC7C-4B1F-BA17-562BD16E63EC}"/>
              </a:ext>
            </a:extLst>
          </p:cNvPr>
          <p:cNvSpPr>
            <a:spLocks noGrp="1"/>
          </p:cNvSpPr>
          <p:nvPr>
            <p:ph type="sldNum" sz="quarter" idx="10"/>
          </p:nvPr>
        </p:nvSpPr>
        <p:spPr/>
        <p:txBody>
          <a:bodyPr/>
          <a:lstStyle/>
          <a:p>
            <a:pPr algn="ctr"/>
            <a:fld id="{5A0CE3B7-701E-4BC3-B6DB-03D5637B7276}" type="slidenum">
              <a:rPr lang="en-US" smtClean="0"/>
              <a:pPr algn="ctr"/>
              <a:t>12</a:t>
            </a:fld>
            <a:endParaRPr lang="en-US" dirty="0"/>
          </a:p>
        </p:txBody>
      </p:sp>
    </p:spTree>
    <p:extLst>
      <p:ext uri="{BB962C8B-B14F-4D97-AF65-F5344CB8AC3E}">
        <p14:creationId xmlns:p14="http://schemas.microsoft.com/office/powerpoint/2010/main" val="278234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51002-D531-4879-8981-C1E89635FD0F}"/>
              </a:ext>
            </a:extLst>
          </p:cNvPr>
          <p:cNvSpPr>
            <a:spLocks noGrp="1"/>
          </p:cNvSpPr>
          <p:nvPr>
            <p:ph type="title"/>
          </p:nvPr>
        </p:nvSpPr>
        <p:spPr>
          <a:xfrm>
            <a:off x="463522" y="365125"/>
            <a:ext cx="10890278" cy="1325563"/>
          </a:xfrm>
        </p:spPr>
        <p:txBody>
          <a:bodyPr anchor="ctr">
            <a:normAutofit/>
          </a:bodyPr>
          <a:lstStyle/>
          <a:p>
            <a:r>
              <a:rPr lang="en-US" dirty="0"/>
              <a:t>Health Equity Considerations</a:t>
            </a:r>
          </a:p>
        </p:txBody>
      </p:sp>
      <p:pic>
        <p:nvPicPr>
          <p:cNvPr id="9" name="Content Placeholder 8" descr="Avoid perpetuating long-standing systemic social and health inequities in communication.&#10;Develop programs, policies, and practices that reflect the community’s diversity to ensure success.&#10;Engage the community in developing culturally relevant, unbiased communication.&#10;Understand that health equity is intersectional.&#10;Consider how literacy levels differ among the intended audience (reading and comprehension).&#10;">
            <a:extLst>
              <a:ext uri="{FF2B5EF4-FFF2-40B4-BE49-F238E27FC236}">
                <a16:creationId xmlns:a16="http://schemas.microsoft.com/office/drawing/2014/main" id="{7BC17A86-0295-4C01-90E8-EB62E1977E08}"/>
              </a:ext>
            </a:extLst>
          </p:cNvPr>
          <p:cNvPicPr>
            <a:picLocks noGrp="1" noChangeAspect="1"/>
          </p:cNvPicPr>
          <p:nvPr>
            <p:ph idx="1"/>
          </p:nvPr>
        </p:nvPicPr>
        <p:blipFill>
          <a:blip r:embed="rId3"/>
          <a:stretch>
            <a:fillRect/>
          </a:stretch>
        </p:blipFill>
        <p:spPr>
          <a:xfrm>
            <a:off x="463550" y="1868121"/>
            <a:ext cx="10890250" cy="4266345"/>
          </a:xfrm>
          <a:prstGeom prst="rect">
            <a:avLst/>
          </a:prstGeom>
        </p:spPr>
      </p:pic>
      <p:sp>
        <p:nvSpPr>
          <p:cNvPr id="3" name="Slide Number Placeholder 2">
            <a:extLst>
              <a:ext uri="{FF2B5EF4-FFF2-40B4-BE49-F238E27FC236}">
                <a16:creationId xmlns:a16="http://schemas.microsoft.com/office/drawing/2014/main" id="{5BF03B2E-A034-43C3-AAF5-744BC31E97AE}"/>
              </a:ext>
            </a:extLst>
          </p:cNvPr>
          <p:cNvSpPr>
            <a:spLocks noGrp="1"/>
          </p:cNvSpPr>
          <p:nvPr>
            <p:ph type="sldNum" sz="quarter" idx="10"/>
          </p:nvPr>
        </p:nvSpPr>
        <p:spPr/>
        <p:txBody>
          <a:bodyPr/>
          <a:lstStyle/>
          <a:p>
            <a:pPr algn="ctr"/>
            <a:fld id="{5A0CE3B7-701E-4BC3-B6DB-03D5637B7276}" type="slidenum">
              <a:rPr lang="en-US" smtClean="0"/>
              <a:pPr algn="ctr"/>
              <a:t>13</a:t>
            </a:fld>
            <a:endParaRPr lang="en-US" dirty="0"/>
          </a:p>
        </p:txBody>
      </p:sp>
    </p:spTree>
    <p:extLst>
      <p:ext uri="{BB962C8B-B14F-4D97-AF65-F5344CB8AC3E}">
        <p14:creationId xmlns:p14="http://schemas.microsoft.com/office/powerpoint/2010/main" val="353664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50F6-2AFB-4F4C-919A-972407125D7D}"/>
              </a:ext>
            </a:extLst>
          </p:cNvPr>
          <p:cNvSpPr>
            <a:spLocks noGrp="1"/>
          </p:cNvSpPr>
          <p:nvPr>
            <p:ph type="title"/>
          </p:nvPr>
        </p:nvSpPr>
        <p:spPr/>
        <p:txBody>
          <a:bodyPr/>
          <a:lstStyle/>
          <a:p>
            <a:r>
              <a:rPr lang="en-US" dirty="0">
                <a:latin typeface="Calibri"/>
                <a:cs typeface="Calibri"/>
              </a:rPr>
              <a:t>Participant Poll</a:t>
            </a:r>
            <a:endParaRPr lang="en-US" dirty="0"/>
          </a:p>
        </p:txBody>
      </p:sp>
      <p:sp>
        <p:nvSpPr>
          <p:cNvPr id="5" name="Rounded Rectangle 19">
            <a:extLst>
              <a:ext uri="{FF2B5EF4-FFF2-40B4-BE49-F238E27FC236}">
                <a16:creationId xmlns:a16="http://schemas.microsoft.com/office/drawing/2014/main" id="{8A319E3B-62B5-8F4F-B397-F5D13B5F1C49}"/>
              </a:ext>
            </a:extLst>
          </p:cNvPr>
          <p:cNvSpPr/>
          <p:nvPr/>
        </p:nvSpPr>
        <p:spPr>
          <a:xfrm>
            <a:off x="650861" y="2293263"/>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cs typeface="Calibri"/>
              </a:rPr>
              <a:t>What is the average reading grade level for Americans? </a:t>
            </a:r>
            <a:endParaRPr lang="en-US" sz="3600" dirty="0"/>
          </a:p>
        </p:txBody>
      </p:sp>
      <p:sp>
        <p:nvSpPr>
          <p:cNvPr id="3" name="Slide Number Placeholder 2">
            <a:extLst>
              <a:ext uri="{FF2B5EF4-FFF2-40B4-BE49-F238E27FC236}">
                <a16:creationId xmlns:a16="http://schemas.microsoft.com/office/drawing/2014/main" id="{1E97C248-41D3-461A-9FAE-FEBC8F5EF26E}"/>
              </a:ext>
            </a:extLst>
          </p:cNvPr>
          <p:cNvSpPr>
            <a:spLocks noGrp="1"/>
          </p:cNvSpPr>
          <p:nvPr>
            <p:ph type="sldNum" sz="quarter" idx="10"/>
          </p:nvPr>
        </p:nvSpPr>
        <p:spPr/>
        <p:txBody>
          <a:bodyPr/>
          <a:lstStyle/>
          <a:p>
            <a:pPr algn="ctr"/>
            <a:fld id="{5A0CE3B7-701E-4BC3-B6DB-03D5637B7276}" type="slidenum">
              <a:rPr lang="en-US" smtClean="0"/>
              <a:pPr algn="ctr"/>
              <a:t>14</a:t>
            </a:fld>
            <a:endParaRPr lang="en-US" dirty="0"/>
          </a:p>
        </p:txBody>
      </p:sp>
    </p:spTree>
    <p:extLst>
      <p:ext uri="{BB962C8B-B14F-4D97-AF65-F5344CB8AC3E}">
        <p14:creationId xmlns:p14="http://schemas.microsoft.com/office/powerpoint/2010/main" val="236015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50F6-2AFB-4F4C-919A-972407125D7D}"/>
              </a:ext>
            </a:extLst>
          </p:cNvPr>
          <p:cNvSpPr>
            <a:spLocks noGrp="1"/>
          </p:cNvSpPr>
          <p:nvPr>
            <p:ph type="title"/>
          </p:nvPr>
        </p:nvSpPr>
        <p:spPr/>
        <p:txBody>
          <a:bodyPr/>
          <a:lstStyle/>
          <a:p>
            <a:r>
              <a:rPr lang="en-US" dirty="0">
                <a:latin typeface="Calibri"/>
                <a:cs typeface="Calibri"/>
              </a:rPr>
              <a:t>Participant Poll (cont.)</a:t>
            </a:r>
            <a:endParaRPr lang="en-US" dirty="0"/>
          </a:p>
        </p:txBody>
      </p:sp>
      <p:sp>
        <p:nvSpPr>
          <p:cNvPr id="5" name="Rounded Rectangle 19">
            <a:extLst>
              <a:ext uri="{FF2B5EF4-FFF2-40B4-BE49-F238E27FC236}">
                <a16:creationId xmlns:a16="http://schemas.microsoft.com/office/drawing/2014/main" id="{8A319E3B-62B5-8F4F-B397-F5D13B5F1C49}"/>
              </a:ext>
            </a:extLst>
          </p:cNvPr>
          <p:cNvSpPr/>
          <p:nvPr/>
        </p:nvSpPr>
        <p:spPr>
          <a:xfrm>
            <a:off x="650861" y="2293263"/>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cs typeface="Calibri"/>
              </a:rPr>
              <a:t>How many languages are spoken in the United States? </a:t>
            </a:r>
            <a:endParaRPr lang="en-US" sz="3600" dirty="0"/>
          </a:p>
        </p:txBody>
      </p:sp>
      <p:sp>
        <p:nvSpPr>
          <p:cNvPr id="3" name="Slide Number Placeholder 2">
            <a:extLst>
              <a:ext uri="{FF2B5EF4-FFF2-40B4-BE49-F238E27FC236}">
                <a16:creationId xmlns:a16="http://schemas.microsoft.com/office/drawing/2014/main" id="{102891F3-B4FA-4E3C-B047-199C780B6CF8}"/>
              </a:ext>
            </a:extLst>
          </p:cNvPr>
          <p:cNvSpPr>
            <a:spLocks noGrp="1"/>
          </p:cNvSpPr>
          <p:nvPr>
            <p:ph type="sldNum" sz="quarter" idx="10"/>
          </p:nvPr>
        </p:nvSpPr>
        <p:spPr/>
        <p:txBody>
          <a:bodyPr/>
          <a:lstStyle/>
          <a:p>
            <a:pPr algn="ctr"/>
            <a:fld id="{5A0CE3B7-701E-4BC3-B6DB-03D5637B7276}" type="slidenum">
              <a:rPr lang="en-US" smtClean="0"/>
              <a:pPr algn="ctr"/>
              <a:t>15</a:t>
            </a:fld>
            <a:endParaRPr lang="en-US" dirty="0"/>
          </a:p>
        </p:txBody>
      </p:sp>
    </p:spTree>
    <p:extLst>
      <p:ext uri="{BB962C8B-B14F-4D97-AF65-F5344CB8AC3E}">
        <p14:creationId xmlns:p14="http://schemas.microsoft.com/office/powerpoint/2010/main" val="324750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B35E5-2D0F-409F-B21E-7C7DEEAAE41B}"/>
              </a:ext>
            </a:extLst>
          </p:cNvPr>
          <p:cNvSpPr>
            <a:spLocks noGrp="1"/>
          </p:cNvSpPr>
          <p:nvPr>
            <p:ph type="title"/>
          </p:nvPr>
        </p:nvSpPr>
        <p:spPr>
          <a:xfrm>
            <a:off x="650861" y="149680"/>
            <a:ext cx="10890278" cy="1325563"/>
          </a:xfrm>
        </p:spPr>
        <p:txBody>
          <a:bodyPr anchor="ctr">
            <a:normAutofit/>
          </a:bodyPr>
          <a:lstStyle/>
          <a:p>
            <a:r>
              <a:rPr lang="en-US" dirty="0"/>
              <a:t>Key Principles for Inclusive Communication</a:t>
            </a:r>
          </a:p>
        </p:txBody>
      </p:sp>
      <p:pic>
        <p:nvPicPr>
          <p:cNvPr id="12" name="Picture 11">
            <a:extLst>
              <a:ext uri="{FF2B5EF4-FFF2-40B4-BE49-F238E27FC236}">
                <a16:creationId xmlns:a16="http://schemas.microsoft.com/office/drawing/2014/main" id="{423E5A6C-8FC6-2A4B-A92A-6BC79C0CC8C3}"/>
              </a:ext>
              <a:ext uri="{C183D7F6-B498-43B3-948B-1728B52AA6E4}">
                <adec:decorative xmlns:adec="http://schemas.microsoft.com/office/drawing/2017/decorative" val="1"/>
              </a:ext>
            </a:extLst>
          </p:cNvPr>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455647" y="1212448"/>
            <a:ext cx="4754880" cy="4754880"/>
          </a:xfrm>
          <a:prstGeom prst="ellipse">
            <a:avLst/>
          </a:prstGeom>
          <a:effectLst>
            <a:outerShdw blurRad="50800" dist="38100" dir="2700000" algn="tl" rotWithShape="0">
              <a:prstClr val="black">
                <a:alpha val="40000"/>
              </a:prstClr>
            </a:outerShdw>
          </a:effectLst>
        </p:spPr>
      </p:pic>
      <p:pic>
        <p:nvPicPr>
          <p:cNvPr id="11" name="Content Placeholder 10" descr="5 Overarching Principles&#10;All Written/Oral Communications &#10;">
            <a:extLst>
              <a:ext uri="{FF2B5EF4-FFF2-40B4-BE49-F238E27FC236}">
                <a16:creationId xmlns:a16="http://schemas.microsoft.com/office/drawing/2014/main" id="{565A436D-DD35-46CB-AB5B-A71CB8683EFD}"/>
              </a:ext>
            </a:extLst>
          </p:cNvPr>
          <p:cNvPicPr>
            <a:picLocks noGrp="1" noChangeAspect="1"/>
          </p:cNvPicPr>
          <p:nvPr>
            <p:ph sz="half" idx="2"/>
          </p:nvPr>
        </p:nvPicPr>
        <p:blipFill>
          <a:blip r:embed="rId4"/>
          <a:stretch>
            <a:fillRect/>
          </a:stretch>
        </p:blipFill>
        <p:spPr>
          <a:xfrm>
            <a:off x="5913438" y="1950101"/>
            <a:ext cx="5440362" cy="4102386"/>
          </a:xfrm>
          <a:prstGeom prst="rect">
            <a:avLst/>
          </a:prstGeom>
        </p:spPr>
      </p:pic>
      <p:sp>
        <p:nvSpPr>
          <p:cNvPr id="4" name="Slide Number Placeholder 3">
            <a:extLst>
              <a:ext uri="{FF2B5EF4-FFF2-40B4-BE49-F238E27FC236}">
                <a16:creationId xmlns:a16="http://schemas.microsoft.com/office/drawing/2014/main" id="{F913F658-E24D-47FB-8263-83C7B074E48C}"/>
              </a:ext>
            </a:extLst>
          </p:cNvPr>
          <p:cNvSpPr>
            <a:spLocks noGrp="1"/>
          </p:cNvSpPr>
          <p:nvPr>
            <p:ph type="sldNum" sz="quarter" idx="10"/>
          </p:nvPr>
        </p:nvSpPr>
        <p:spPr/>
        <p:txBody>
          <a:bodyPr/>
          <a:lstStyle/>
          <a:p>
            <a:pPr algn="ctr"/>
            <a:fld id="{5A0CE3B7-701E-4BC3-B6DB-03D5637B7276}" type="slidenum">
              <a:rPr lang="en-US" smtClean="0"/>
              <a:pPr algn="ctr"/>
              <a:t>16</a:t>
            </a:fld>
            <a:endParaRPr lang="en-US" dirty="0"/>
          </a:p>
        </p:txBody>
      </p:sp>
    </p:spTree>
    <p:extLst>
      <p:ext uri="{BB962C8B-B14F-4D97-AF65-F5344CB8AC3E}">
        <p14:creationId xmlns:p14="http://schemas.microsoft.com/office/powerpoint/2010/main" val="21417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5F82-8EAD-425A-A38E-492B6AF0E2DF}"/>
              </a:ext>
            </a:extLst>
          </p:cNvPr>
          <p:cNvSpPr>
            <a:spLocks noGrp="1"/>
          </p:cNvSpPr>
          <p:nvPr>
            <p:ph type="title"/>
          </p:nvPr>
        </p:nvSpPr>
        <p:spPr/>
        <p:txBody>
          <a:bodyPr/>
          <a:lstStyle/>
          <a:p>
            <a:r>
              <a:rPr lang="en-US" dirty="0">
                <a:latin typeface="Calibri"/>
                <a:cs typeface="Calibri"/>
              </a:rPr>
              <a:t>Key Principle </a:t>
            </a:r>
          </a:p>
        </p:txBody>
      </p:sp>
      <p:sp>
        <p:nvSpPr>
          <p:cNvPr id="4" name="Rounded Rectangle 19">
            <a:extLst>
              <a:ext uri="{FF2B5EF4-FFF2-40B4-BE49-F238E27FC236}">
                <a16:creationId xmlns:a16="http://schemas.microsoft.com/office/drawing/2014/main" id="{121EEE42-A873-E446-9BD0-8034B54D0FF9}"/>
              </a:ext>
            </a:extLst>
          </p:cNvPr>
          <p:cNvSpPr/>
          <p:nvPr/>
        </p:nvSpPr>
        <p:spPr>
          <a:xfrm>
            <a:off x="650861" y="2293263"/>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a:pPr>
            <a:r>
              <a:rPr lang="en-US" sz="3600" dirty="0">
                <a:cs typeface="Calibri"/>
              </a:rPr>
              <a:t>Avoid use of adjectives such as “vulnerable,” “marginalized,” and “high-risk.”</a:t>
            </a:r>
            <a:endParaRPr lang="en-US" sz="3600" dirty="0"/>
          </a:p>
        </p:txBody>
      </p:sp>
      <p:sp>
        <p:nvSpPr>
          <p:cNvPr id="3" name="Slide Number Placeholder 2">
            <a:extLst>
              <a:ext uri="{FF2B5EF4-FFF2-40B4-BE49-F238E27FC236}">
                <a16:creationId xmlns:a16="http://schemas.microsoft.com/office/drawing/2014/main" id="{3B4247B7-DDE0-4F76-BB95-3E408C1936C6}"/>
              </a:ext>
            </a:extLst>
          </p:cNvPr>
          <p:cNvSpPr>
            <a:spLocks noGrp="1"/>
          </p:cNvSpPr>
          <p:nvPr>
            <p:ph type="sldNum" sz="quarter" idx="10"/>
          </p:nvPr>
        </p:nvSpPr>
        <p:spPr/>
        <p:txBody>
          <a:bodyPr/>
          <a:lstStyle/>
          <a:p>
            <a:pPr algn="ctr"/>
            <a:fld id="{5A0CE3B7-701E-4BC3-B6DB-03D5637B7276}" type="slidenum">
              <a:rPr lang="en-US" smtClean="0"/>
              <a:pPr algn="ctr"/>
              <a:t>17</a:t>
            </a:fld>
            <a:endParaRPr lang="en-US" dirty="0"/>
          </a:p>
        </p:txBody>
      </p:sp>
    </p:spTree>
    <p:extLst>
      <p:ext uri="{BB962C8B-B14F-4D97-AF65-F5344CB8AC3E}">
        <p14:creationId xmlns:p14="http://schemas.microsoft.com/office/powerpoint/2010/main" val="268178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A541A-82F3-430D-9803-DA958D06BE5C}"/>
              </a:ext>
            </a:extLst>
          </p:cNvPr>
          <p:cNvSpPr>
            <a:spLocks noGrp="1"/>
          </p:cNvSpPr>
          <p:nvPr>
            <p:ph type="title"/>
          </p:nvPr>
        </p:nvSpPr>
        <p:spPr/>
        <p:txBody>
          <a:bodyPr/>
          <a:lstStyle/>
          <a:p>
            <a:r>
              <a:rPr lang="en-US" sz="4400" kern="1200" dirty="0">
                <a:solidFill>
                  <a:srgbClr val="0D2335"/>
                </a:solidFill>
                <a:effectLst/>
                <a:latin typeface="Calibri" panose="020F0502020204030204" pitchFamily="34" charset="0"/>
                <a:ea typeface="+mj-ea"/>
                <a:cs typeface="Calibri" panose="020F0502020204030204" pitchFamily="34" charset="0"/>
              </a:rPr>
              <a:t> Key Principle (cont.</a:t>
            </a:r>
            <a:r>
              <a:rPr lang="en-US" sz="4400" kern="1200" baseline="0" dirty="0">
                <a:solidFill>
                  <a:srgbClr val="0D2335"/>
                </a:solidFill>
                <a:effectLst/>
                <a:latin typeface="Calibri" panose="020F0502020204030204" pitchFamily="34" charset="0"/>
                <a:ea typeface="+mj-ea"/>
                <a:cs typeface="Calibri" panose="020F0502020204030204" pitchFamily="34" charset="0"/>
              </a:rPr>
              <a:t>)</a:t>
            </a:r>
            <a:endParaRPr lang="en-US" dirty="0"/>
          </a:p>
        </p:txBody>
      </p:sp>
      <p:graphicFrame>
        <p:nvGraphicFramePr>
          <p:cNvPr id="5" name="Table 5">
            <a:extLst>
              <a:ext uri="{FF2B5EF4-FFF2-40B4-BE49-F238E27FC236}">
                <a16:creationId xmlns:a16="http://schemas.microsoft.com/office/drawing/2014/main" id="{4B4355D9-DAB2-41AF-B8E5-269D6C34D3AE}"/>
              </a:ext>
            </a:extLst>
          </p:cNvPr>
          <p:cNvGraphicFramePr>
            <a:graphicFrameLocks noGrp="1"/>
          </p:cNvGraphicFramePr>
          <p:nvPr>
            <p:ph idx="1"/>
            <p:extLst>
              <p:ext uri="{D42A27DB-BD31-4B8C-83A1-F6EECF244321}">
                <p14:modId xmlns:p14="http://schemas.microsoft.com/office/powerpoint/2010/main" val="1120373155"/>
              </p:ext>
            </p:extLst>
          </p:nvPr>
        </p:nvGraphicFramePr>
        <p:xfrm>
          <a:off x="574432" y="451339"/>
          <a:ext cx="11562346" cy="5455992"/>
        </p:xfrm>
        <a:graphic>
          <a:graphicData uri="http://schemas.openxmlformats.org/drawingml/2006/table">
            <a:tbl>
              <a:tblPr firstRow="1" bandRow="1">
                <a:tableStyleId>{F5AB1C69-6EDB-4FF4-983F-18BD219EF322}</a:tableStyleId>
              </a:tblPr>
              <a:tblGrid>
                <a:gridCol w="2188676">
                  <a:extLst>
                    <a:ext uri="{9D8B030D-6E8A-4147-A177-3AD203B41FA5}">
                      <a16:colId xmlns:a16="http://schemas.microsoft.com/office/drawing/2014/main" val="924819014"/>
                    </a:ext>
                  </a:extLst>
                </a:gridCol>
                <a:gridCol w="3358035">
                  <a:extLst>
                    <a:ext uri="{9D8B030D-6E8A-4147-A177-3AD203B41FA5}">
                      <a16:colId xmlns:a16="http://schemas.microsoft.com/office/drawing/2014/main" val="3087346950"/>
                    </a:ext>
                  </a:extLst>
                </a:gridCol>
                <a:gridCol w="6015635">
                  <a:extLst>
                    <a:ext uri="{9D8B030D-6E8A-4147-A177-3AD203B41FA5}">
                      <a16:colId xmlns:a16="http://schemas.microsoft.com/office/drawing/2014/main" val="286323080"/>
                    </a:ext>
                  </a:extLst>
                </a:gridCol>
              </a:tblGrid>
              <a:tr h="355786">
                <a:tc>
                  <a:txBody>
                    <a:bodyPr/>
                    <a:lstStyle/>
                    <a:p>
                      <a:pPr marL="0" marR="0">
                        <a:lnSpc>
                          <a:spcPct val="107000"/>
                        </a:lnSpc>
                        <a:spcBef>
                          <a:spcPts val="0"/>
                        </a:spcBef>
                        <a:spcAft>
                          <a:spcPts val="0"/>
                        </a:spcAft>
                      </a:pPr>
                      <a:r>
                        <a:rPr lang="en-US" sz="2400" b="1" dirty="0">
                          <a:solidFill>
                            <a:srgbClr val="000000"/>
                          </a:solidFill>
                          <a:effectLst/>
                        </a:rPr>
                        <a:t>Key principle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rPr>
                        <a:t>Instead of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rPr>
                        <a:t>Try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7037570"/>
                  </a:ext>
                </a:extLst>
              </a:tr>
              <a:tr h="5084390">
                <a:tc>
                  <a:txBody>
                    <a:bodyPr/>
                    <a:lstStyle/>
                    <a:p>
                      <a:pPr marL="0" marR="0" lvl="0" indent="0" algn="l" rtl="0" eaLnBrk="1" fontAlgn="auto" latinLnBrk="0" hangingPunct="1">
                        <a:lnSpc>
                          <a:spcPct val="100000"/>
                        </a:lnSpc>
                        <a:spcBef>
                          <a:spcPts val="0"/>
                        </a:spcBef>
                        <a:spcAft>
                          <a:spcPts val="0"/>
                        </a:spcAft>
                        <a:buClrTx/>
                        <a:buSzTx/>
                        <a:buFontTx/>
                        <a:buNone/>
                      </a:pPr>
                      <a:r>
                        <a:rPr lang="en-US" sz="1900" b="1" kern="1200" dirty="0">
                          <a:solidFill>
                            <a:schemeClr val="dk1"/>
                          </a:solidFill>
                          <a:effectLst/>
                        </a:rPr>
                        <a:t>Avoid use of adjectives such as “vulnerable,” “marginalized,” and “high-risk.” </a:t>
                      </a:r>
                      <a:endParaRPr lang="en-US" sz="1900" kern="1200" dirty="0">
                        <a:solidFill>
                          <a:schemeClr val="dk1"/>
                        </a:solidFill>
                        <a:effectLst/>
                        <a:latin typeface="+mn-lt"/>
                        <a:ea typeface="+mn-ea"/>
                        <a:cs typeface="+mn-cs"/>
                      </a:endParaRPr>
                    </a:p>
                  </a:txBody>
                  <a:tcPr>
                    <a:solidFill>
                      <a:schemeClr val="bg1">
                        <a:lumMod val="85000"/>
                      </a:schemeClr>
                    </a:solidFill>
                  </a:tcPr>
                </a:tc>
                <a:tc>
                  <a:txBody>
                    <a:bodyPr/>
                    <a:lstStyle/>
                    <a:p>
                      <a:pPr marL="342900" indent="-342900">
                        <a:buFont typeface="Arial"/>
                        <a:buChar char="•"/>
                      </a:pPr>
                      <a:r>
                        <a:rPr lang="en-US" sz="1900" kern="1200" dirty="0">
                          <a:solidFill>
                            <a:schemeClr val="dk1"/>
                          </a:solidFill>
                          <a:effectLst/>
                        </a:rPr>
                        <a:t>Vulnerable groups </a:t>
                      </a:r>
                    </a:p>
                    <a:p>
                      <a:pPr marL="342900" indent="-342900">
                        <a:buFont typeface="Arial"/>
                        <a:buChar char="•"/>
                      </a:pPr>
                      <a:r>
                        <a:rPr lang="en-US" sz="1900" kern="1200" dirty="0">
                          <a:solidFill>
                            <a:schemeClr val="dk1"/>
                          </a:solidFill>
                          <a:effectLst/>
                        </a:rPr>
                        <a:t>Marginalized communities </a:t>
                      </a:r>
                    </a:p>
                    <a:p>
                      <a:pPr marL="342900" indent="-342900">
                        <a:buFont typeface="Arial"/>
                        <a:buChar char="•"/>
                      </a:pPr>
                      <a:r>
                        <a:rPr lang="en-US" sz="1900" kern="1200" dirty="0">
                          <a:solidFill>
                            <a:schemeClr val="dk1"/>
                          </a:solidFill>
                          <a:effectLst/>
                        </a:rPr>
                        <a:t>Hard-to-reach communities </a:t>
                      </a:r>
                    </a:p>
                    <a:p>
                      <a:pPr marL="342900" indent="-342900">
                        <a:buFont typeface="Arial"/>
                        <a:buChar char="•"/>
                      </a:pPr>
                      <a:r>
                        <a:rPr lang="en-US" sz="1900" kern="1200" dirty="0">
                          <a:solidFill>
                            <a:schemeClr val="dk1"/>
                          </a:solidFill>
                          <a:effectLst/>
                        </a:rPr>
                        <a:t>Underserved communities </a:t>
                      </a:r>
                    </a:p>
                    <a:p>
                      <a:pPr marL="342900" indent="-342900">
                        <a:buFont typeface="Arial"/>
                        <a:buChar char="•"/>
                      </a:pPr>
                      <a:r>
                        <a:rPr lang="en-US" sz="1900" kern="1200" dirty="0">
                          <a:solidFill>
                            <a:schemeClr val="dk1"/>
                          </a:solidFill>
                          <a:effectLst/>
                        </a:rPr>
                        <a:t>Underprivileged communities </a:t>
                      </a:r>
                    </a:p>
                    <a:p>
                      <a:pPr marL="342900" indent="-342900">
                        <a:buFont typeface="Arial"/>
                        <a:buChar char="•"/>
                      </a:pPr>
                      <a:r>
                        <a:rPr lang="en-US" sz="1900" kern="1200" dirty="0">
                          <a:solidFill>
                            <a:schemeClr val="dk1"/>
                          </a:solidFill>
                          <a:effectLst/>
                        </a:rPr>
                        <a:t>Disadvantaged groups </a:t>
                      </a:r>
                    </a:p>
                    <a:p>
                      <a:pPr marL="342900" indent="-342900">
                        <a:buFont typeface="Arial"/>
                        <a:buChar char="•"/>
                      </a:pPr>
                      <a:r>
                        <a:rPr lang="en-US" sz="1900" kern="1200" dirty="0">
                          <a:solidFill>
                            <a:schemeClr val="dk1"/>
                          </a:solidFill>
                          <a:effectLst/>
                        </a:rPr>
                        <a:t>High-risk groups </a:t>
                      </a:r>
                    </a:p>
                    <a:p>
                      <a:pPr marL="342900" indent="-342900">
                        <a:buFont typeface="Arial"/>
                        <a:buChar char="•"/>
                      </a:pPr>
                      <a:r>
                        <a:rPr lang="en-US" sz="1900" kern="1200" dirty="0">
                          <a:solidFill>
                            <a:schemeClr val="dk1"/>
                          </a:solidFill>
                          <a:effectLst/>
                        </a:rPr>
                        <a:t>At-risk groups </a:t>
                      </a:r>
                    </a:p>
                    <a:p>
                      <a:pPr marL="342900" indent="-342900">
                        <a:buFont typeface="Arial"/>
                        <a:buChar char="•"/>
                      </a:pPr>
                      <a:r>
                        <a:rPr lang="en-US" sz="1900" kern="1200" dirty="0">
                          <a:solidFill>
                            <a:schemeClr val="dk1"/>
                          </a:solidFill>
                          <a:effectLst/>
                        </a:rPr>
                        <a:t>High-burden groups </a:t>
                      </a:r>
                      <a:endParaRPr lang="en-US" sz="1900" dirty="0"/>
                    </a:p>
                  </a:txBody>
                  <a:tcPr>
                    <a:solidFill>
                      <a:schemeClr val="bg1">
                        <a:lumMod val="85000"/>
                      </a:schemeClr>
                    </a:solidFill>
                  </a:tcPr>
                </a:tc>
                <a:tc>
                  <a:txBody>
                    <a:bodyPr/>
                    <a:lstStyle/>
                    <a:p>
                      <a:pPr marL="342900" indent="-342900">
                        <a:buFont typeface="Arial" panose="020B0604020202020204" pitchFamily="34" charset="0"/>
                        <a:buChar char="•"/>
                      </a:pPr>
                      <a:r>
                        <a:rPr lang="en-US" sz="1900" kern="1200" dirty="0">
                          <a:solidFill>
                            <a:schemeClr val="dk1"/>
                          </a:solidFill>
                          <a:effectLst/>
                        </a:rPr>
                        <a:t>Groups that have been economically/socially marginalized </a:t>
                      </a:r>
                    </a:p>
                    <a:p>
                      <a:pPr marL="342900" indent="-342900">
                        <a:buFont typeface="Arial" panose="020B0604020202020204" pitchFamily="34" charset="0"/>
                        <a:buChar char="•"/>
                      </a:pPr>
                      <a:r>
                        <a:rPr lang="en-US" sz="1900" kern="1200" dirty="0">
                          <a:solidFill>
                            <a:schemeClr val="dk1"/>
                          </a:solidFill>
                          <a:effectLst/>
                        </a:rPr>
                        <a:t>Groups that have been historically marginalized or made vulnerable; historically marginalized </a:t>
                      </a:r>
                    </a:p>
                    <a:p>
                      <a:pPr marL="342900" indent="-342900">
                        <a:buFont typeface="Arial" panose="020B0604020202020204" pitchFamily="34" charset="0"/>
                        <a:buChar char="•"/>
                      </a:pPr>
                      <a:r>
                        <a:rPr lang="en-US" sz="1900" kern="1200" dirty="0">
                          <a:solidFill>
                            <a:schemeClr val="dk1"/>
                          </a:solidFill>
                          <a:effectLst/>
                        </a:rPr>
                        <a:t>Groups that are struggling against economic marginalization </a:t>
                      </a:r>
                    </a:p>
                    <a:p>
                      <a:pPr marL="342900" indent="-342900">
                        <a:buFont typeface="Arial" panose="020B0604020202020204" pitchFamily="34" charset="0"/>
                        <a:buChar char="•"/>
                      </a:pPr>
                      <a:r>
                        <a:rPr lang="en-US" sz="1900" kern="1200" dirty="0">
                          <a:solidFill>
                            <a:schemeClr val="dk1"/>
                          </a:solidFill>
                          <a:effectLst/>
                        </a:rPr>
                        <a:t>Communities that are underserved by/with limited access to (</a:t>
                      </a:r>
                      <a:r>
                        <a:rPr lang="en-US" sz="1900" kern="1200" dirty="0">
                          <a:solidFill>
                            <a:schemeClr val="tx1"/>
                          </a:solidFill>
                          <a:effectLst/>
                        </a:rPr>
                        <a:t>specific service/resource) </a:t>
                      </a:r>
                    </a:p>
                    <a:p>
                      <a:pPr marL="342900" indent="-342900">
                        <a:buFont typeface="Arial" panose="020B0604020202020204" pitchFamily="34" charset="0"/>
                        <a:buChar char="•"/>
                      </a:pPr>
                      <a:r>
                        <a:rPr lang="en-US" sz="1900" kern="1200" dirty="0">
                          <a:solidFill>
                            <a:schemeClr val="tx1"/>
                          </a:solidFill>
                          <a:effectLst/>
                        </a:rPr>
                        <a:t>People in under-resourced communities </a:t>
                      </a:r>
                    </a:p>
                    <a:p>
                      <a:pPr marL="342900" indent="-342900">
                        <a:buFont typeface="Arial" panose="020B0604020202020204" pitchFamily="34" charset="0"/>
                        <a:buChar char="•"/>
                      </a:pPr>
                      <a:r>
                        <a:rPr lang="en-US" sz="1900" kern="1200" dirty="0">
                          <a:solidFill>
                            <a:schemeClr val="tx1"/>
                          </a:solidFill>
                          <a:effectLst/>
                        </a:rPr>
                        <a:t>Groups experiencing disadvantage because of (reason) </a:t>
                      </a:r>
                    </a:p>
                    <a:p>
                      <a:pPr marL="342900" indent="-342900">
                        <a:buFont typeface="Arial" panose="020B0604020202020204" pitchFamily="34" charset="0"/>
                        <a:buChar char="•"/>
                      </a:pPr>
                      <a:r>
                        <a:rPr lang="en-US" sz="1900" kern="1200" dirty="0">
                          <a:solidFill>
                            <a:schemeClr val="tx1"/>
                          </a:solidFill>
                          <a:effectLst/>
                        </a:rPr>
                        <a:t>Groups placed at increased risk/put at increased risk of (outcome) </a:t>
                      </a:r>
                    </a:p>
                    <a:p>
                      <a:pPr marL="342900" indent="-342900">
                        <a:buFont typeface="Arial" panose="020B0604020202020204" pitchFamily="34" charset="0"/>
                        <a:buChar char="•"/>
                      </a:pPr>
                      <a:r>
                        <a:rPr lang="en-US" sz="1900" kern="1200" dirty="0">
                          <a:solidFill>
                            <a:schemeClr val="tx1"/>
                          </a:solidFill>
                          <a:effectLst/>
                        </a:rPr>
                        <a:t>Groups with higher risk of (outcome) </a:t>
                      </a:r>
                    </a:p>
                    <a:p>
                      <a:pPr marL="342900" indent="-342900">
                        <a:buFont typeface="Arial" panose="020B0604020202020204" pitchFamily="34" charset="0"/>
                        <a:buChar char="•"/>
                      </a:pPr>
                      <a:r>
                        <a:rPr lang="en-US" sz="1900" kern="1200" dirty="0">
                          <a:solidFill>
                            <a:schemeClr val="tx1"/>
                          </a:solidFill>
                          <a:effectLst/>
                        </a:rPr>
                        <a:t>For scientific publications: </a:t>
                      </a:r>
                    </a:p>
                    <a:p>
                      <a:pPr marL="800100" lvl="1" indent="-342900">
                        <a:buFont typeface="Calibri" panose="020F0502020204030204" pitchFamily="34" charset="0"/>
                        <a:buChar char="―"/>
                      </a:pPr>
                      <a:r>
                        <a:rPr lang="en-US" sz="1900" kern="1200" dirty="0">
                          <a:solidFill>
                            <a:schemeClr val="tx1"/>
                          </a:solidFill>
                          <a:effectLst/>
                        </a:rPr>
                        <a:t>Disproportionately affected groups </a:t>
                      </a:r>
                    </a:p>
                    <a:p>
                      <a:pPr marL="800100" lvl="1" indent="-342900">
                        <a:buFont typeface="Calibri" panose="020F0502020204030204" pitchFamily="34" charset="0"/>
                        <a:buChar char="―"/>
                      </a:pPr>
                      <a:r>
                        <a:rPr lang="en-US" sz="1900" kern="1200" dirty="0">
                          <a:solidFill>
                            <a:schemeClr val="tx1"/>
                          </a:solidFill>
                          <a:effectLst/>
                        </a:rPr>
                        <a:t>Groups experiencing disproportionate prevalence/rates of (condition</a:t>
                      </a:r>
                      <a:r>
                        <a:rPr lang="en-US" sz="1900" kern="1200" dirty="0">
                          <a:solidFill>
                            <a:schemeClr val="dk1"/>
                          </a:solidFill>
                          <a:effectLst/>
                        </a:rPr>
                        <a:t>) </a:t>
                      </a:r>
                      <a:endParaRPr lang="en-US" sz="1900" dirty="0"/>
                    </a:p>
                  </a:txBody>
                  <a:tcPr>
                    <a:solidFill>
                      <a:schemeClr val="bg1">
                        <a:lumMod val="85000"/>
                      </a:schemeClr>
                    </a:solidFill>
                  </a:tcPr>
                </a:tc>
                <a:extLst>
                  <a:ext uri="{0D108BD9-81ED-4DB2-BD59-A6C34878D82A}">
                    <a16:rowId xmlns:a16="http://schemas.microsoft.com/office/drawing/2014/main" val="2048567901"/>
                  </a:ext>
                </a:extLst>
              </a:tr>
            </a:tbl>
          </a:graphicData>
        </a:graphic>
      </p:graphicFrame>
      <p:sp>
        <p:nvSpPr>
          <p:cNvPr id="2" name="Slide Number Placeholder 1">
            <a:extLst>
              <a:ext uri="{FF2B5EF4-FFF2-40B4-BE49-F238E27FC236}">
                <a16:creationId xmlns:a16="http://schemas.microsoft.com/office/drawing/2014/main" id="{2FC6E750-694D-4407-B7A0-C07BE3F1D84F}"/>
              </a:ext>
            </a:extLst>
          </p:cNvPr>
          <p:cNvSpPr>
            <a:spLocks noGrp="1"/>
          </p:cNvSpPr>
          <p:nvPr>
            <p:ph type="sldNum" sz="quarter" idx="10"/>
          </p:nvPr>
        </p:nvSpPr>
        <p:spPr/>
        <p:txBody>
          <a:bodyPr/>
          <a:lstStyle/>
          <a:p>
            <a:pPr algn="ctr"/>
            <a:fld id="{5A0CE3B7-701E-4BC3-B6DB-03D5637B7276}" type="slidenum">
              <a:rPr lang="en-US" smtClean="0"/>
              <a:pPr algn="ctr"/>
              <a:t>18</a:t>
            </a:fld>
            <a:endParaRPr lang="en-US" dirty="0"/>
          </a:p>
        </p:txBody>
      </p:sp>
    </p:spTree>
    <p:extLst>
      <p:ext uri="{BB962C8B-B14F-4D97-AF65-F5344CB8AC3E}">
        <p14:creationId xmlns:p14="http://schemas.microsoft.com/office/powerpoint/2010/main" val="265455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A3E8-F62B-48AA-B73B-7A6E1BC71BFA}"/>
              </a:ext>
            </a:extLst>
          </p:cNvPr>
          <p:cNvSpPr>
            <a:spLocks noGrp="1"/>
          </p:cNvSpPr>
          <p:nvPr>
            <p:ph type="title"/>
          </p:nvPr>
        </p:nvSpPr>
        <p:spPr/>
        <p:txBody>
          <a:bodyPr/>
          <a:lstStyle/>
          <a:p>
            <a:r>
              <a:rPr lang="en-US" dirty="0">
                <a:latin typeface="Calibri"/>
                <a:cs typeface="Calibri"/>
              </a:rPr>
              <a:t> Key Principle (cont. 2) </a:t>
            </a:r>
          </a:p>
        </p:txBody>
      </p:sp>
      <p:sp>
        <p:nvSpPr>
          <p:cNvPr id="5" name="Rounded Rectangle 19">
            <a:extLst>
              <a:ext uri="{FF2B5EF4-FFF2-40B4-BE49-F238E27FC236}">
                <a16:creationId xmlns:a16="http://schemas.microsoft.com/office/drawing/2014/main" id="{9BEF4238-CD3B-634A-8465-612C88D96800}"/>
              </a:ext>
            </a:extLst>
          </p:cNvPr>
          <p:cNvSpPr/>
          <p:nvPr/>
        </p:nvSpPr>
        <p:spPr>
          <a:xfrm>
            <a:off x="650861" y="2152586"/>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startAt="2"/>
            </a:pPr>
            <a:r>
              <a:rPr lang="en-US" sz="3600" dirty="0">
                <a:cs typeface="Calibri"/>
              </a:rPr>
              <a:t>Avoid dehumanizing language. </a:t>
            </a:r>
            <a:br>
              <a:rPr lang="en-US" sz="3600" dirty="0">
                <a:cs typeface="Calibri"/>
              </a:rPr>
            </a:br>
            <a:r>
              <a:rPr lang="en-US" sz="3600" dirty="0">
                <a:cs typeface="Calibri"/>
              </a:rPr>
              <a:t>Use person-first language instead. </a:t>
            </a:r>
            <a:endParaRPr lang="en-US" sz="3600" dirty="0"/>
          </a:p>
        </p:txBody>
      </p:sp>
      <p:sp>
        <p:nvSpPr>
          <p:cNvPr id="3" name="Slide Number Placeholder 2">
            <a:extLst>
              <a:ext uri="{FF2B5EF4-FFF2-40B4-BE49-F238E27FC236}">
                <a16:creationId xmlns:a16="http://schemas.microsoft.com/office/drawing/2014/main" id="{73007BD3-7062-49BA-95B8-192D43001406}"/>
              </a:ext>
            </a:extLst>
          </p:cNvPr>
          <p:cNvSpPr>
            <a:spLocks noGrp="1"/>
          </p:cNvSpPr>
          <p:nvPr>
            <p:ph type="sldNum" sz="quarter" idx="10"/>
          </p:nvPr>
        </p:nvSpPr>
        <p:spPr/>
        <p:txBody>
          <a:bodyPr/>
          <a:lstStyle/>
          <a:p>
            <a:pPr algn="ctr"/>
            <a:fld id="{5A0CE3B7-701E-4BC3-B6DB-03D5637B7276}" type="slidenum">
              <a:rPr lang="en-US" smtClean="0"/>
              <a:pPr algn="ctr"/>
              <a:t>19</a:t>
            </a:fld>
            <a:endParaRPr lang="en-US" dirty="0"/>
          </a:p>
        </p:txBody>
      </p:sp>
    </p:spTree>
    <p:extLst>
      <p:ext uri="{BB962C8B-B14F-4D97-AF65-F5344CB8AC3E}">
        <p14:creationId xmlns:p14="http://schemas.microsoft.com/office/powerpoint/2010/main" val="258795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BEA1-B209-4396-BA74-54B57E8D55B0}"/>
              </a:ext>
            </a:extLst>
          </p:cNvPr>
          <p:cNvSpPr>
            <a:spLocks noGrp="1"/>
          </p:cNvSpPr>
          <p:nvPr>
            <p:ph type="title"/>
          </p:nvPr>
        </p:nvSpPr>
        <p:spPr/>
        <p:txBody>
          <a:bodyPr/>
          <a:lstStyle/>
          <a:p>
            <a:r>
              <a:rPr lang="en-US" dirty="0"/>
              <a:t>Today’s Presenters</a:t>
            </a:r>
          </a:p>
        </p:txBody>
      </p:sp>
      <p:pic>
        <p:nvPicPr>
          <p:cNvPr id="16" name="Picture 15" descr="Logo for The Bizzell Group">
            <a:extLst>
              <a:ext uri="{FF2B5EF4-FFF2-40B4-BE49-F238E27FC236}">
                <a16:creationId xmlns:a16="http://schemas.microsoft.com/office/drawing/2014/main" id="{51652AEF-DF55-4159-9A34-A6154AF6BA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76926" y="285332"/>
            <a:ext cx="1710052" cy="1710052"/>
          </a:xfrm>
          <a:prstGeom prst="ellipse">
            <a:avLst/>
          </a:prstGeom>
        </p:spPr>
      </p:pic>
      <p:pic>
        <p:nvPicPr>
          <p:cNvPr id="3" name="Picture 2">
            <a:extLst>
              <a:ext uri="{FF2B5EF4-FFF2-40B4-BE49-F238E27FC236}">
                <a16:creationId xmlns:a16="http://schemas.microsoft.com/office/drawing/2014/main" id="{45BF0415-46D6-4050-A502-3A7F115440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5950" y="1804061"/>
            <a:ext cx="3200677" cy="3200677"/>
          </a:xfrm>
          <a:prstGeom prst="rect">
            <a:avLst/>
          </a:prstGeom>
        </p:spPr>
      </p:pic>
      <p:sp>
        <p:nvSpPr>
          <p:cNvPr id="6" name="Content Placeholder 5">
            <a:extLst>
              <a:ext uri="{FF2B5EF4-FFF2-40B4-BE49-F238E27FC236}">
                <a16:creationId xmlns:a16="http://schemas.microsoft.com/office/drawing/2014/main" id="{93E4291C-C294-4EBC-954A-4870361DFD01}"/>
              </a:ext>
            </a:extLst>
          </p:cNvPr>
          <p:cNvSpPr>
            <a:spLocks noGrp="1"/>
          </p:cNvSpPr>
          <p:nvPr>
            <p:ph idx="1"/>
          </p:nvPr>
        </p:nvSpPr>
        <p:spPr>
          <a:xfrm>
            <a:off x="3611592" y="1825625"/>
            <a:ext cx="7742208" cy="4351338"/>
          </a:xfrm>
        </p:spPr>
        <p:txBody>
          <a:bodyPr>
            <a:normAutofit fontScale="77500" lnSpcReduction="20000"/>
          </a:bodyPr>
          <a:lstStyle/>
          <a:p>
            <a:pPr marL="0" indent="0">
              <a:buNone/>
            </a:pPr>
            <a:r>
              <a:rPr lang="en-US" sz="3600" b="1" dirty="0"/>
              <a:t>RHONDA WALLER, PhD </a:t>
            </a:r>
          </a:p>
          <a:p>
            <a:pPr marL="0" indent="0" algn="just">
              <a:lnSpc>
                <a:spcPct val="120000"/>
              </a:lnSpc>
              <a:buNone/>
            </a:pPr>
            <a:r>
              <a:rPr lang="en-US" sz="2300" i="1" dirty="0">
                <a:latin typeface="+mn-lt"/>
                <a:cs typeface="+mn-cs"/>
              </a:rPr>
              <a:t>Managing Director, Health Solutions Practice Area of Excellence,</a:t>
            </a:r>
          </a:p>
          <a:p>
            <a:pPr marL="0" indent="0" algn="just">
              <a:lnSpc>
                <a:spcPct val="120000"/>
              </a:lnSpc>
              <a:spcBef>
                <a:spcPts val="0"/>
              </a:spcBef>
              <a:buNone/>
            </a:pPr>
            <a:r>
              <a:rPr lang="en-US" sz="2300" dirty="0">
                <a:latin typeface="+mn-lt"/>
                <a:cs typeface="+mn-cs"/>
              </a:rPr>
              <a:t>THE BIZZELL GROUP</a:t>
            </a:r>
          </a:p>
          <a:p>
            <a:pPr marL="0" indent="0" algn="just">
              <a:lnSpc>
                <a:spcPct val="120000"/>
              </a:lnSpc>
              <a:buNone/>
            </a:pPr>
            <a:r>
              <a:rPr lang="en-US" sz="2300" dirty="0">
                <a:latin typeface="+mn-lt"/>
                <a:cs typeface="+mn-cs"/>
              </a:rPr>
              <a:t>As a psychologist with more than 20 years of professional experience, Dr. Waller specializes in maternal and child health, education, and human services, with an emphasis on cultural competency, program development, leadership development, capacity building, and training and technical assistance. Dr. Waller is highly skilled in program design and implementation, coalition building, and the development of community-based strategies to enhance diversity, equity, and inclusion efforts; improve access to health care; adapt the delivery of educational services; and enable supports for all. She has led numerous training and technical assistance initiatives for federal, private-sector, and nonprofit organizations across the country.</a:t>
            </a:r>
          </a:p>
        </p:txBody>
      </p:sp>
      <p:sp>
        <p:nvSpPr>
          <p:cNvPr id="4" name="Slide Number Placeholder 3">
            <a:extLst>
              <a:ext uri="{FF2B5EF4-FFF2-40B4-BE49-F238E27FC236}">
                <a16:creationId xmlns:a16="http://schemas.microsoft.com/office/drawing/2014/main" id="{536FA10D-A1B5-43BF-A7F8-106FBBCA3AE4}"/>
              </a:ext>
            </a:extLst>
          </p:cNvPr>
          <p:cNvSpPr>
            <a:spLocks noGrp="1"/>
          </p:cNvSpPr>
          <p:nvPr>
            <p:ph type="sldNum" sz="quarter" idx="10"/>
          </p:nvPr>
        </p:nvSpPr>
        <p:spPr/>
        <p:txBody>
          <a:bodyPr/>
          <a:lstStyle/>
          <a:p>
            <a:pPr algn="ctr"/>
            <a:fld id="{F5E17C3A-7C92-4971-9DA5-1ACF7FF7D4AF}" type="slidenum">
              <a:rPr lang="en-US" smtClean="0"/>
              <a:pPr algn="ctr"/>
              <a:t>2</a:t>
            </a:fld>
            <a:endParaRPr lang="en-US" dirty="0"/>
          </a:p>
        </p:txBody>
      </p:sp>
    </p:spTree>
    <p:extLst>
      <p:ext uri="{BB962C8B-B14F-4D97-AF65-F5344CB8AC3E}">
        <p14:creationId xmlns:p14="http://schemas.microsoft.com/office/powerpoint/2010/main" val="3321021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A3E8-F62B-48AA-B73B-7A6E1BC71BFA}"/>
              </a:ext>
            </a:extLst>
          </p:cNvPr>
          <p:cNvSpPr>
            <a:spLocks noGrp="1"/>
          </p:cNvSpPr>
          <p:nvPr>
            <p:ph type="title"/>
          </p:nvPr>
        </p:nvSpPr>
        <p:spPr/>
        <p:txBody>
          <a:bodyPr/>
          <a:lstStyle/>
          <a:p>
            <a:r>
              <a:rPr lang="en-US" dirty="0">
                <a:latin typeface="Calibri"/>
                <a:cs typeface="Calibri"/>
              </a:rPr>
              <a:t> Key Principle (cont. 3) </a:t>
            </a:r>
          </a:p>
        </p:txBody>
      </p:sp>
      <p:sp>
        <p:nvSpPr>
          <p:cNvPr id="5" name="Rounded Rectangle 19">
            <a:extLst>
              <a:ext uri="{FF2B5EF4-FFF2-40B4-BE49-F238E27FC236}">
                <a16:creationId xmlns:a16="http://schemas.microsoft.com/office/drawing/2014/main" id="{9BEF4238-CD3B-634A-8465-612C88D96800}"/>
              </a:ext>
            </a:extLst>
          </p:cNvPr>
          <p:cNvSpPr/>
          <p:nvPr/>
        </p:nvSpPr>
        <p:spPr>
          <a:xfrm>
            <a:off x="650861" y="2152586"/>
            <a:ext cx="10890277" cy="296805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dirty="0">
                <a:cs typeface="Calibri"/>
              </a:rPr>
              <a:t>Take note: </a:t>
            </a:r>
          </a:p>
          <a:p>
            <a:pPr marL="685800" indent="-685800">
              <a:buFont typeface="Arial" panose="020B0604020202020204" pitchFamily="34" charset="0"/>
              <a:buChar char="•"/>
            </a:pPr>
            <a:r>
              <a:rPr lang="en-US" sz="3200" dirty="0">
                <a:cs typeface="Calibri"/>
              </a:rPr>
              <a:t>Individual preference supersedes this guideline.</a:t>
            </a:r>
          </a:p>
          <a:p>
            <a:pPr marL="685800" indent="-685800">
              <a:buFont typeface="Arial" panose="020B0604020202020204" pitchFamily="34" charset="0"/>
              <a:buChar char="•"/>
            </a:pPr>
            <a:r>
              <a:rPr lang="en-US" sz="3200" dirty="0">
                <a:cs typeface="Calibri"/>
              </a:rPr>
              <a:t>Some may prefer identity-first language.</a:t>
            </a:r>
          </a:p>
          <a:p>
            <a:pPr marL="1371600" lvl="1" indent="-685800">
              <a:buFont typeface="Wingdings" panose="020B0604020202020204" pitchFamily="34" charset="0"/>
              <a:buChar char="§"/>
            </a:pPr>
            <a:r>
              <a:rPr lang="en-US" sz="3200" dirty="0">
                <a:cs typeface="Calibri"/>
              </a:rPr>
              <a:t>Deaf community: Deafness = medical condition (not a disability).</a:t>
            </a:r>
          </a:p>
        </p:txBody>
      </p:sp>
      <p:sp>
        <p:nvSpPr>
          <p:cNvPr id="3" name="Slide Number Placeholder 2">
            <a:extLst>
              <a:ext uri="{FF2B5EF4-FFF2-40B4-BE49-F238E27FC236}">
                <a16:creationId xmlns:a16="http://schemas.microsoft.com/office/drawing/2014/main" id="{84912ACE-6391-4ED2-B09C-D734C5CF2574}"/>
              </a:ext>
            </a:extLst>
          </p:cNvPr>
          <p:cNvSpPr>
            <a:spLocks noGrp="1"/>
          </p:cNvSpPr>
          <p:nvPr>
            <p:ph type="sldNum" sz="quarter" idx="10"/>
          </p:nvPr>
        </p:nvSpPr>
        <p:spPr/>
        <p:txBody>
          <a:bodyPr/>
          <a:lstStyle/>
          <a:p>
            <a:pPr algn="ctr"/>
            <a:fld id="{5A0CE3B7-701E-4BC3-B6DB-03D5637B7276}" type="slidenum">
              <a:rPr lang="en-US" smtClean="0"/>
              <a:pPr algn="ctr"/>
              <a:t>20</a:t>
            </a:fld>
            <a:endParaRPr lang="en-US" dirty="0"/>
          </a:p>
        </p:txBody>
      </p:sp>
    </p:spTree>
    <p:extLst>
      <p:ext uri="{BB962C8B-B14F-4D97-AF65-F5344CB8AC3E}">
        <p14:creationId xmlns:p14="http://schemas.microsoft.com/office/powerpoint/2010/main" val="81519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5F3723-8CA1-468B-8DD1-888162D45BF3}"/>
              </a:ext>
            </a:extLst>
          </p:cNvPr>
          <p:cNvSpPr>
            <a:spLocks noGrp="1"/>
          </p:cNvSpPr>
          <p:nvPr>
            <p:ph type="title"/>
          </p:nvPr>
        </p:nvSpPr>
        <p:spPr>
          <a:xfrm>
            <a:off x="650861" y="474888"/>
            <a:ext cx="10890278" cy="1325563"/>
          </a:xfrm>
        </p:spPr>
        <p:txBody>
          <a:bodyPr/>
          <a:lstStyle/>
          <a:p>
            <a:pPr rtl="0" eaLnBrk="1" latinLnBrk="0" hangingPunct="1"/>
            <a:r>
              <a:rPr lang="en-US" sz="4400" kern="1200" dirty="0">
                <a:solidFill>
                  <a:srgbClr val="0D2335"/>
                </a:solidFill>
                <a:effectLst/>
                <a:latin typeface="Calibri" panose="020F0502020204030204" pitchFamily="34" charset="0"/>
                <a:ea typeface="+mj-ea"/>
                <a:cs typeface="Calibri" panose="020F0502020204030204" pitchFamily="34" charset="0"/>
              </a:rPr>
              <a:t>Key Principle (cont. 4)</a:t>
            </a:r>
            <a:endParaRPr lang="en-US" dirty="0"/>
          </a:p>
        </p:txBody>
      </p:sp>
      <p:graphicFrame>
        <p:nvGraphicFramePr>
          <p:cNvPr id="5" name="Table 5">
            <a:extLst>
              <a:ext uri="{FF2B5EF4-FFF2-40B4-BE49-F238E27FC236}">
                <a16:creationId xmlns:a16="http://schemas.microsoft.com/office/drawing/2014/main" id="{4B4355D9-DAB2-41AF-B8E5-269D6C34D3AE}"/>
              </a:ext>
            </a:extLst>
          </p:cNvPr>
          <p:cNvGraphicFramePr>
            <a:graphicFrameLocks noGrp="1"/>
          </p:cNvGraphicFramePr>
          <p:nvPr>
            <p:ph idx="1"/>
            <p:extLst>
              <p:ext uri="{D42A27DB-BD31-4B8C-83A1-F6EECF244321}">
                <p14:modId xmlns:p14="http://schemas.microsoft.com/office/powerpoint/2010/main" val="1805341178"/>
              </p:ext>
            </p:extLst>
          </p:nvPr>
        </p:nvGraphicFramePr>
        <p:xfrm>
          <a:off x="574432" y="451338"/>
          <a:ext cx="11381874" cy="5493432"/>
        </p:xfrm>
        <a:graphic>
          <a:graphicData uri="http://schemas.openxmlformats.org/drawingml/2006/table">
            <a:tbl>
              <a:tblPr firstRow="1" bandRow="1">
                <a:tableStyleId>{5C22544A-7EE6-4342-B048-85BDC9FD1C3A}</a:tableStyleId>
              </a:tblPr>
              <a:tblGrid>
                <a:gridCol w="2249360">
                  <a:extLst>
                    <a:ext uri="{9D8B030D-6E8A-4147-A177-3AD203B41FA5}">
                      <a16:colId xmlns:a16="http://schemas.microsoft.com/office/drawing/2014/main" val="924819014"/>
                    </a:ext>
                  </a:extLst>
                </a:gridCol>
                <a:gridCol w="3968319">
                  <a:extLst>
                    <a:ext uri="{9D8B030D-6E8A-4147-A177-3AD203B41FA5}">
                      <a16:colId xmlns:a16="http://schemas.microsoft.com/office/drawing/2014/main" val="3087346950"/>
                    </a:ext>
                  </a:extLst>
                </a:gridCol>
                <a:gridCol w="5164195">
                  <a:extLst>
                    <a:ext uri="{9D8B030D-6E8A-4147-A177-3AD203B41FA5}">
                      <a16:colId xmlns:a16="http://schemas.microsoft.com/office/drawing/2014/main" val="286323080"/>
                    </a:ext>
                  </a:extLst>
                </a:gridCol>
              </a:tblGrid>
              <a:tr h="359933">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Key principles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Instead of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Try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7037570"/>
                  </a:ext>
                </a:extLst>
              </a:tr>
              <a:tr h="5121830">
                <a:tc>
                  <a:txBody>
                    <a:bodyPr/>
                    <a:lstStyle/>
                    <a:p>
                      <a:r>
                        <a:rPr lang="en-US" sz="1900" b="1" kern="1200" dirty="0">
                          <a:solidFill>
                            <a:schemeClr val="dk1"/>
                          </a:solidFill>
                          <a:effectLst/>
                          <a:latin typeface="+mn-lt"/>
                          <a:ea typeface="+mn-ea"/>
                          <a:cs typeface="+mn-cs"/>
                        </a:rPr>
                        <a:t>Avoid dehumanizing language.</a:t>
                      </a:r>
                    </a:p>
                    <a:p>
                      <a:endParaRPr lang="en-US" sz="1900" b="1" kern="1200" dirty="0">
                        <a:solidFill>
                          <a:schemeClr val="dk1"/>
                        </a:solidFill>
                        <a:effectLst/>
                        <a:latin typeface="+mn-lt"/>
                        <a:ea typeface="+mn-ea"/>
                        <a:cs typeface="+mn-cs"/>
                      </a:endParaRPr>
                    </a:p>
                    <a:p>
                      <a:r>
                        <a:rPr lang="en-US" sz="1900" b="1" kern="1200" dirty="0">
                          <a:solidFill>
                            <a:schemeClr val="dk1"/>
                          </a:solidFill>
                          <a:effectLst/>
                          <a:latin typeface="+mn-lt"/>
                          <a:ea typeface="+mn-ea"/>
                          <a:cs typeface="+mn-cs"/>
                        </a:rPr>
                        <a:t>Use person-first language instead.</a:t>
                      </a:r>
                    </a:p>
                    <a:p>
                      <a:endParaRPr lang="en-US" sz="1900" b="1" kern="1200" dirty="0">
                        <a:solidFill>
                          <a:schemeClr val="dk1"/>
                        </a:solidFill>
                        <a:effectLst/>
                        <a:latin typeface="+mn-lt"/>
                        <a:ea typeface="+mn-ea"/>
                        <a:cs typeface="+mn-cs"/>
                      </a:endParaRPr>
                    </a:p>
                    <a:p>
                      <a:endParaRPr lang="en-US" sz="1900" dirty="0"/>
                    </a:p>
                  </a:txBody>
                  <a:tcPr>
                    <a:solidFill>
                      <a:schemeClr val="bg1">
                        <a:lumMod val="85000"/>
                      </a:schemeClr>
                    </a:solidFill>
                  </a:tcPr>
                </a:tc>
                <a:tc>
                  <a:txBody>
                    <a:bodyPr/>
                    <a:lstStyle/>
                    <a:p>
                      <a:pPr marL="342900" indent="-342900">
                        <a:buFont typeface="Arial" panose="020B0604020202020204" pitchFamily="34" charset="0"/>
                        <a:buChar char="•"/>
                      </a:pPr>
                      <a:r>
                        <a:rPr lang="en-US" sz="1900" kern="1200" dirty="0">
                          <a:solidFill>
                            <a:schemeClr val="dk1"/>
                          </a:solidFill>
                          <a:effectLst/>
                          <a:latin typeface="+mn-lt"/>
                          <a:ea typeface="+mn-ea"/>
                          <a:cs typeface="+mn-cs"/>
                        </a:rPr>
                        <a:t>The obese or the morbidly obese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Coronavirus disease 2019 (COVID-19) cases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The homeless, homeless person</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Disabled person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Handicapped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Inmates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Victims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Cases or subjects (when referring to affected persons)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Individuals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Mentally ill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Elderly, the aged, seniors, senior citizens</a:t>
                      </a:r>
                      <a:endParaRPr lang="en-US" sz="1900" dirty="0"/>
                    </a:p>
                  </a:txBody>
                  <a:tcPr>
                    <a:solidFill>
                      <a:schemeClr val="bg1">
                        <a:lumMod val="85000"/>
                      </a:schemeClr>
                    </a:solidFill>
                  </a:tcPr>
                </a:tc>
                <a:tc>
                  <a:txBody>
                    <a:bodyPr/>
                    <a:lstStyle/>
                    <a:p>
                      <a:pPr marL="342900" indent="-342900">
                        <a:buFont typeface="Arial" panose="020B0604020202020204" pitchFamily="34" charset="0"/>
                        <a:buChar char="•"/>
                      </a:pPr>
                      <a:r>
                        <a:rPr lang="en-US" sz="1900" kern="1200" dirty="0">
                          <a:solidFill>
                            <a:schemeClr val="dk1"/>
                          </a:solidFill>
                          <a:effectLst/>
                          <a:latin typeface="+mn-lt"/>
                          <a:ea typeface="+mn-ea"/>
                          <a:cs typeface="+mn-cs"/>
                        </a:rPr>
                        <a:t>People experiencing </a:t>
                      </a:r>
                      <a:r>
                        <a:rPr lang="en-US" sz="1900" kern="1200" dirty="0">
                          <a:solidFill>
                            <a:schemeClr val="tx1"/>
                          </a:solidFill>
                          <a:effectLst/>
                          <a:latin typeface="+mn-lt"/>
                          <a:ea typeface="+mn-ea"/>
                          <a:cs typeface="+mn-cs"/>
                        </a:rPr>
                        <a:t>(health outcome or life circumstance)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People with obesity; people with severe obesity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Patients or persons with COVID-19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People who are experiencing (condition or disability type)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Person with mobility disability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Person with vision impairments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People who are experiencing homelessness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Survivors </a:t>
                      </a:r>
                    </a:p>
                    <a:p>
                      <a:pPr marL="342900" indent="-342900">
                        <a:buFont typeface="Arial" panose="020B0604020202020204" pitchFamily="34" charset="0"/>
                        <a:buChar char="•"/>
                      </a:pPr>
                      <a:r>
                        <a:rPr lang="en-US" sz="1900" kern="1200" dirty="0">
                          <a:solidFill>
                            <a:schemeClr val="tx1"/>
                          </a:solidFill>
                          <a:effectLst/>
                          <a:latin typeface="+mn-lt"/>
                          <a:ea typeface="+mn-ea"/>
                          <a:cs typeface="+mn-cs"/>
                        </a:rPr>
                        <a:t>Person living with a menta</a:t>
                      </a:r>
                      <a:r>
                        <a:rPr lang="en-US" sz="1900" kern="1200" dirty="0">
                          <a:solidFill>
                            <a:schemeClr val="dk1"/>
                          </a:solidFill>
                          <a:effectLst/>
                          <a:latin typeface="+mn-lt"/>
                          <a:ea typeface="+mn-ea"/>
                          <a:cs typeface="+mn-cs"/>
                        </a:rPr>
                        <a:t>l health condition/mental disorder/mental illness</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Older adults, older people, </a:t>
                      </a:r>
                      <a:br>
                        <a:rPr lang="en-US" sz="1900" kern="1200" dirty="0">
                          <a:solidFill>
                            <a:srgbClr val="000000"/>
                          </a:solidFill>
                          <a:effectLst/>
                          <a:latin typeface="+mn-lt"/>
                          <a:ea typeface="+mn-ea"/>
                          <a:cs typeface="+mn-cs"/>
                        </a:rPr>
                      </a:br>
                      <a:r>
                        <a:rPr lang="en-US" sz="1900" kern="1200" dirty="0">
                          <a:solidFill>
                            <a:schemeClr val="dk1"/>
                          </a:solidFill>
                          <a:effectLst/>
                          <a:latin typeface="+mn-lt"/>
                          <a:ea typeface="+mn-ea"/>
                          <a:cs typeface="+mn-cs"/>
                        </a:rPr>
                        <a:t>persons 65 years and older, the older populations</a:t>
                      </a:r>
                    </a:p>
                  </a:txBody>
                  <a:tcPr>
                    <a:solidFill>
                      <a:schemeClr val="bg1">
                        <a:lumMod val="85000"/>
                      </a:schemeClr>
                    </a:solidFill>
                  </a:tcPr>
                </a:tc>
                <a:extLst>
                  <a:ext uri="{0D108BD9-81ED-4DB2-BD59-A6C34878D82A}">
                    <a16:rowId xmlns:a16="http://schemas.microsoft.com/office/drawing/2014/main" val="2048567901"/>
                  </a:ext>
                </a:extLst>
              </a:tr>
            </a:tbl>
          </a:graphicData>
        </a:graphic>
      </p:graphicFrame>
      <p:sp>
        <p:nvSpPr>
          <p:cNvPr id="2" name="Slide Number Placeholder 1">
            <a:extLst>
              <a:ext uri="{FF2B5EF4-FFF2-40B4-BE49-F238E27FC236}">
                <a16:creationId xmlns:a16="http://schemas.microsoft.com/office/drawing/2014/main" id="{B71D56F0-F07C-49DD-BF8D-33213C8AA0FA}"/>
              </a:ext>
            </a:extLst>
          </p:cNvPr>
          <p:cNvSpPr>
            <a:spLocks noGrp="1"/>
          </p:cNvSpPr>
          <p:nvPr>
            <p:ph type="sldNum" sz="quarter" idx="10"/>
          </p:nvPr>
        </p:nvSpPr>
        <p:spPr/>
        <p:txBody>
          <a:bodyPr/>
          <a:lstStyle/>
          <a:p>
            <a:pPr algn="ctr"/>
            <a:fld id="{5A0CE3B7-701E-4BC3-B6DB-03D5637B7276}" type="slidenum">
              <a:rPr lang="en-US" smtClean="0"/>
              <a:pPr algn="ctr"/>
              <a:t>21</a:t>
            </a:fld>
            <a:endParaRPr lang="en-US" dirty="0"/>
          </a:p>
        </p:txBody>
      </p:sp>
    </p:spTree>
    <p:extLst>
      <p:ext uri="{BB962C8B-B14F-4D97-AF65-F5344CB8AC3E}">
        <p14:creationId xmlns:p14="http://schemas.microsoft.com/office/powerpoint/2010/main" val="9916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DCEB-5C2C-4BC1-955F-A72DBBE0612D}"/>
              </a:ext>
            </a:extLst>
          </p:cNvPr>
          <p:cNvSpPr>
            <a:spLocks noGrp="1"/>
          </p:cNvSpPr>
          <p:nvPr>
            <p:ph type="title"/>
          </p:nvPr>
        </p:nvSpPr>
        <p:spPr/>
        <p:txBody>
          <a:bodyPr/>
          <a:lstStyle/>
          <a:p>
            <a:r>
              <a:rPr lang="en-US" dirty="0">
                <a:latin typeface="Calibri"/>
                <a:cs typeface="Calibri"/>
              </a:rPr>
              <a:t>Key Principle (cont. 5) </a:t>
            </a:r>
          </a:p>
        </p:txBody>
      </p:sp>
      <p:sp>
        <p:nvSpPr>
          <p:cNvPr id="4" name="Rounded Rectangle 19">
            <a:extLst>
              <a:ext uri="{FF2B5EF4-FFF2-40B4-BE49-F238E27FC236}">
                <a16:creationId xmlns:a16="http://schemas.microsoft.com/office/drawing/2014/main" id="{4EECF0E2-46F3-1141-AE37-12FF2729D120}"/>
              </a:ext>
            </a:extLst>
          </p:cNvPr>
          <p:cNvSpPr/>
          <p:nvPr/>
        </p:nvSpPr>
        <p:spPr>
          <a:xfrm>
            <a:off x="650861" y="2293263"/>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startAt="3"/>
            </a:pPr>
            <a:r>
              <a:rPr lang="en-US" sz="3600" dirty="0">
                <a:solidFill>
                  <a:schemeClr val="bg1"/>
                </a:solidFill>
                <a:cs typeface="Calibri"/>
              </a:rPr>
              <a:t>Be as specific as possible about the group you are referring to and remember that there are many types of subpopulations. </a:t>
            </a:r>
            <a:endParaRPr lang="en-US" sz="3600" dirty="0">
              <a:solidFill>
                <a:schemeClr val="bg1"/>
              </a:solidFill>
            </a:endParaRPr>
          </a:p>
        </p:txBody>
      </p:sp>
      <p:sp>
        <p:nvSpPr>
          <p:cNvPr id="3" name="Slide Number Placeholder 2">
            <a:extLst>
              <a:ext uri="{FF2B5EF4-FFF2-40B4-BE49-F238E27FC236}">
                <a16:creationId xmlns:a16="http://schemas.microsoft.com/office/drawing/2014/main" id="{1E380CE2-BF58-49CA-B11D-FDEADC19EAF4}"/>
              </a:ext>
            </a:extLst>
          </p:cNvPr>
          <p:cNvSpPr>
            <a:spLocks noGrp="1"/>
          </p:cNvSpPr>
          <p:nvPr>
            <p:ph type="sldNum" sz="quarter" idx="10"/>
          </p:nvPr>
        </p:nvSpPr>
        <p:spPr/>
        <p:txBody>
          <a:bodyPr/>
          <a:lstStyle/>
          <a:p>
            <a:pPr algn="ctr"/>
            <a:fld id="{5A0CE3B7-701E-4BC3-B6DB-03D5637B7276}" type="slidenum">
              <a:rPr lang="en-US" smtClean="0"/>
              <a:pPr algn="ctr"/>
              <a:t>22</a:t>
            </a:fld>
            <a:endParaRPr lang="en-US" dirty="0"/>
          </a:p>
        </p:txBody>
      </p:sp>
    </p:spTree>
    <p:extLst>
      <p:ext uri="{BB962C8B-B14F-4D97-AF65-F5344CB8AC3E}">
        <p14:creationId xmlns:p14="http://schemas.microsoft.com/office/powerpoint/2010/main" val="2676928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D4A59E-FE2B-44ED-A925-0E26EA9DFDEA}"/>
              </a:ext>
            </a:extLst>
          </p:cNvPr>
          <p:cNvSpPr>
            <a:spLocks noGrp="1"/>
          </p:cNvSpPr>
          <p:nvPr>
            <p:ph type="title"/>
          </p:nvPr>
        </p:nvSpPr>
        <p:spPr/>
        <p:txBody>
          <a:bodyPr/>
          <a:lstStyle/>
          <a:p>
            <a:pPr rtl="0" eaLnBrk="1" latinLnBrk="0" hangingPunct="1"/>
            <a:r>
              <a:rPr lang="en-US" sz="4400" kern="1200" dirty="0">
                <a:solidFill>
                  <a:srgbClr val="0D2335"/>
                </a:solidFill>
                <a:effectLst/>
                <a:latin typeface="Calibri" panose="020F0502020204030204" pitchFamily="34" charset="0"/>
                <a:ea typeface="+mj-ea"/>
                <a:cs typeface="Calibri" panose="020F0502020204030204" pitchFamily="34" charset="0"/>
              </a:rPr>
              <a:t>Key Principle (cont. 6)</a:t>
            </a:r>
            <a:endParaRPr lang="en-US" dirty="0"/>
          </a:p>
        </p:txBody>
      </p:sp>
      <p:graphicFrame>
        <p:nvGraphicFramePr>
          <p:cNvPr id="5" name="Table 5">
            <a:extLst>
              <a:ext uri="{FF2B5EF4-FFF2-40B4-BE49-F238E27FC236}">
                <a16:creationId xmlns:a16="http://schemas.microsoft.com/office/drawing/2014/main" id="{4B4355D9-DAB2-41AF-B8E5-269D6C34D3AE}"/>
              </a:ext>
            </a:extLst>
          </p:cNvPr>
          <p:cNvGraphicFramePr>
            <a:graphicFrameLocks noGrp="1"/>
          </p:cNvGraphicFramePr>
          <p:nvPr>
            <p:ph idx="1"/>
            <p:extLst>
              <p:ext uri="{D42A27DB-BD31-4B8C-83A1-F6EECF244321}">
                <p14:modId xmlns:p14="http://schemas.microsoft.com/office/powerpoint/2010/main" val="3066165373"/>
              </p:ext>
            </p:extLst>
          </p:nvPr>
        </p:nvGraphicFramePr>
        <p:xfrm>
          <a:off x="553673" y="451338"/>
          <a:ext cx="10982832" cy="4443803"/>
        </p:xfrm>
        <a:graphic>
          <a:graphicData uri="http://schemas.openxmlformats.org/drawingml/2006/table">
            <a:tbl>
              <a:tblPr firstRow="1" bandRow="1">
                <a:tableStyleId>{5C22544A-7EE6-4342-B048-85BDC9FD1C3A}</a:tableStyleId>
              </a:tblPr>
              <a:tblGrid>
                <a:gridCol w="2870478">
                  <a:extLst>
                    <a:ext uri="{9D8B030D-6E8A-4147-A177-3AD203B41FA5}">
                      <a16:colId xmlns:a16="http://schemas.microsoft.com/office/drawing/2014/main" val="924819014"/>
                    </a:ext>
                  </a:extLst>
                </a:gridCol>
                <a:gridCol w="2739580">
                  <a:extLst>
                    <a:ext uri="{9D8B030D-6E8A-4147-A177-3AD203B41FA5}">
                      <a16:colId xmlns:a16="http://schemas.microsoft.com/office/drawing/2014/main" val="3087346950"/>
                    </a:ext>
                  </a:extLst>
                </a:gridCol>
                <a:gridCol w="5372774">
                  <a:extLst>
                    <a:ext uri="{9D8B030D-6E8A-4147-A177-3AD203B41FA5}">
                      <a16:colId xmlns:a16="http://schemas.microsoft.com/office/drawing/2014/main" val="286323080"/>
                    </a:ext>
                  </a:extLst>
                </a:gridCol>
              </a:tblGrid>
              <a:tr h="312100">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Key principle</a:t>
                      </a:r>
                      <a:endParaRPr lang="en-US" sz="2400" dirty="0">
                        <a:effectLst/>
                        <a:latin typeface="Calibri"/>
                        <a:ea typeface="Calibri" panose="020F0502020204030204" pitchFamily="34" charset="0"/>
                        <a:cs typeface="Times New Roman"/>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Instead of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Try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7037570"/>
                  </a:ext>
                </a:extLst>
              </a:tr>
              <a:tr h="4069788">
                <a:tc>
                  <a:txBody>
                    <a:bodyPr/>
                    <a:lstStyle/>
                    <a:p>
                      <a:r>
                        <a:rPr lang="en-US" sz="1900" b="1" kern="1200" dirty="0">
                          <a:solidFill>
                            <a:schemeClr val="dk1"/>
                          </a:solidFill>
                          <a:effectLst/>
                          <a:latin typeface="+mn-lt"/>
                          <a:ea typeface="+mn-ea"/>
                          <a:cs typeface="+mn-cs"/>
                        </a:rPr>
                        <a:t>Be as specific as possible about the group you are referring to and remember that there are many types of subpopulations.</a:t>
                      </a:r>
                      <a:endParaRPr lang="en-US" sz="1900" kern="1200" dirty="0">
                        <a:solidFill>
                          <a:schemeClr val="dk1"/>
                        </a:solidFill>
                        <a:effectLst/>
                        <a:latin typeface="+mn-lt"/>
                        <a:ea typeface="+mn-ea"/>
                        <a:cs typeface="+mn-cs"/>
                      </a:endParaRPr>
                    </a:p>
                  </a:txBody>
                  <a:tcPr>
                    <a:solidFill>
                      <a:schemeClr val="bg1">
                        <a:lumMod val="85000"/>
                      </a:schemeClr>
                    </a:solidFill>
                  </a:tcPr>
                </a:tc>
                <a:tc>
                  <a:txBody>
                    <a:bodyPr/>
                    <a:lstStyle/>
                    <a:p>
                      <a:pPr marL="342900" indent="-342900">
                        <a:buFont typeface="Arial"/>
                        <a:buChar char="•"/>
                      </a:pPr>
                      <a:r>
                        <a:rPr lang="en-US" sz="1900" kern="1200" dirty="0">
                          <a:solidFill>
                            <a:schemeClr val="dk1"/>
                          </a:solidFill>
                          <a:effectLst/>
                          <a:latin typeface="+mn-lt"/>
                          <a:ea typeface="+mn-ea"/>
                          <a:cs typeface="+mn-cs"/>
                        </a:rPr>
                        <a:t>Minorities </a:t>
                      </a:r>
                    </a:p>
                    <a:p>
                      <a:pPr marL="342900" indent="-342900">
                        <a:buFont typeface="Arial"/>
                        <a:buChar char="•"/>
                      </a:pPr>
                      <a:r>
                        <a:rPr lang="en-US" sz="1900" kern="1200" dirty="0">
                          <a:solidFill>
                            <a:schemeClr val="dk1"/>
                          </a:solidFill>
                          <a:effectLst/>
                          <a:latin typeface="+mn-lt"/>
                          <a:ea typeface="+mn-ea"/>
                          <a:cs typeface="+mn-cs"/>
                        </a:rPr>
                        <a:t>Minority </a:t>
                      </a:r>
                    </a:p>
                    <a:p>
                      <a:pPr marL="342900" indent="-342900">
                        <a:buFont typeface="Arial"/>
                        <a:buChar char="•"/>
                      </a:pPr>
                      <a:r>
                        <a:rPr lang="en-US" sz="1900" kern="1200" dirty="0">
                          <a:solidFill>
                            <a:schemeClr val="dk1"/>
                          </a:solidFill>
                          <a:effectLst/>
                          <a:latin typeface="+mn-lt"/>
                          <a:ea typeface="+mn-ea"/>
                          <a:cs typeface="+mn-cs"/>
                        </a:rPr>
                        <a:t>Ethnic groups </a:t>
                      </a:r>
                    </a:p>
                    <a:p>
                      <a:pPr marL="342900" indent="-342900">
                        <a:buFont typeface="Arial"/>
                        <a:buChar char="•"/>
                      </a:pPr>
                      <a:r>
                        <a:rPr lang="en-US" sz="1900" kern="1200" dirty="0">
                          <a:solidFill>
                            <a:schemeClr val="dk1"/>
                          </a:solidFill>
                          <a:effectLst/>
                          <a:latin typeface="+mn-lt"/>
                          <a:ea typeface="+mn-ea"/>
                          <a:cs typeface="+mn-cs"/>
                        </a:rPr>
                        <a:t>Racial groups </a:t>
                      </a:r>
                      <a:endParaRPr lang="en-US" sz="1900" dirty="0"/>
                    </a:p>
                  </a:txBody>
                  <a:tcPr>
                    <a:solidFill>
                      <a:schemeClr val="bg1">
                        <a:lumMod val="85000"/>
                      </a:schemeClr>
                    </a:solidFill>
                  </a:tcPr>
                </a:tc>
                <a:tc>
                  <a:txBody>
                    <a:bodyPr/>
                    <a:lstStyle/>
                    <a:p>
                      <a:pPr marL="342900" indent="-342900">
                        <a:buFont typeface="Arial" panose="020B0604020202020204" pitchFamily="34" charset="0"/>
                        <a:buChar char="•"/>
                      </a:pPr>
                      <a:r>
                        <a:rPr lang="en-US" sz="1900" kern="1200" dirty="0">
                          <a:solidFill>
                            <a:schemeClr val="dk1"/>
                          </a:solidFill>
                          <a:effectLst/>
                          <a:latin typeface="+mn-lt"/>
                          <a:ea typeface="+mn-ea"/>
                          <a:cs typeface="+mn-cs"/>
                        </a:rPr>
                        <a:t>Specify the type of subpopulation: </a:t>
                      </a:r>
                    </a:p>
                    <a:p>
                      <a:pPr marL="800100" lvl="1" indent="-342900">
                        <a:buFont typeface="Calibri" panose="020F0502020204030204" pitchFamily="34" charset="0"/>
                        <a:buChar char="―"/>
                      </a:pPr>
                      <a:r>
                        <a:rPr lang="en-US" sz="1900" kern="1200" dirty="0">
                          <a:solidFill>
                            <a:schemeClr val="dk1"/>
                          </a:solidFill>
                          <a:effectLst/>
                          <a:latin typeface="+mn-lt"/>
                          <a:ea typeface="+mn-ea"/>
                          <a:cs typeface="+mn-cs"/>
                        </a:rPr>
                        <a:t>(People from) racial and ethnic groups </a:t>
                      </a:r>
                    </a:p>
                    <a:p>
                      <a:pPr marL="800100" lvl="1" indent="-342900">
                        <a:buFont typeface="Calibri" panose="020F0502020204030204" pitchFamily="34" charset="0"/>
                        <a:buChar char="―"/>
                      </a:pPr>
                      <a:r>
                        <a:rPr lang="en-US" sz="1900" kern="1200" dirty="0">
                          <a:solidFill>
                            <a:schemeClr val="dk1"/>
                          </a:solidFill>
                          <a:effectLst/>
                          <a:latin typeface="+mn-lt"/>
                          <a:ea typeface="+mn-ea"/>
                          <a:cs typeface="+mn-cs"/>
                        </a:rPr>
                        <a:t>(People from) racial and ethnic minority groups </a:t>
                      </a:r>
                    </a:p>
                    <a:p>
                      <a:pPr marL="800100" lvl="1" indent="-342900">
                        <a:buFont typeface="Calibri" panose="020F0502020204030204" pitchFamily="34" charset="0"/>
                        <a:buChar char="―"/>
                      </a:pPr>
                      <a:r>
                        <a:rPr lang="en-US" sz="1900" kern="1200" dirty="0">
                          <a:solidFill>
                            <a:schemeClr val="dk1"/>
                          </a:solidFill>
                          <a:effectLst/>
                          <a:latin typeface="+mn-lt"/>
                          <a:ea typeface="+mn-ea"/>
                          <a:cs typeface="+mn-cs"/>
                        </a:rPr>
                        <a:t>(People from) sexual/gender/ linguistic/religious minority groups </a:t>
                      </a:r>
                    </a:p>
                    <a:p>
                      <a:pPr marL="800100" lvl="1" indent="-342900">
                        <a:buFont typeface="Calibri" panose="020F0502020204030204" pitchFamily="34" charset="0"/>
                        <a:buChar char="―"/>
                      </a:pPr>
                      <a:r>
                        <a:rPr lang="en-US" sz="1900" kern="1200" dirty="0">
                          <a:solidFill>
                            <a:schemeClr val="dk1"/>
                          </a:solidFill>
                          <a:effectLst/>
                          <a:latin typeface="+mn-lt"/>
                          <a:ea typeface="+mn-ea"/>
                          <a:cs typeface="+mn-cs"/>
                        </a:rPr>
                        <a:t>(People with/living with) limited mobility</a:t>
                      </a:r>
                    </a:p>
                    <a:p>
                      <a:pPr marL="800100" lvl="1" indent="-342900">
                        <a:buFont typeface="Calibri" panose="020F0502020204030204" pitchFamily="34" charset="0"/>
                        <a:buChar char="―"/>
                      </a:pPr>
                      <a:r>
                        <a:rPr lang="en-US" sz="1900" kern="1200" dirty="0">
                          <a:solidFill>
                            <a:schemeClr val="dk1"/>
                          </a:solidFill>
                          <a:effectLst/>
                          <a:latin typeface="+mn-lt"/>
                          <a:ea typeface="+mn-ea"/>
                          <a:cs typeface="+mn-cs"/>
                        </a:rPr>
                        <a:t>(People with/living with) cognitive/vision/hearing disabilities </a:t>
                      </a:r>
                      <a:endParaRPr lang="en-US" sz="1900" dirty="0"/>
                    </a:p>
                  </a:txBody>
                  <a:tcPr>
                    <a:solidFill>
                      <a:schemeClr val="bg1">
                        <a:lumMod val="85000"/>
                      </a:schemeClr>
                    </a:solidFill>
                  </a:tcPr>
                </a:tc>
                <a:extLst>
                  <a:ext uri="{0D108BD9-81ED-4DB2-BD59-A6C34878D82A}">
                    <a16:rowId xmlns:a16="http://schemas.microsoft.com/office/drawing/2014/main" val="2048567901"/>
                  </a:ext>
                </a:extLst>
              </a:tr>
            </a:tbl>
          </a:graphicData>
        </a:graphic>
      </p:graphicFrame>
      <p:sp>
        <p:nvSpPr>
          <p:cNvPr id="2" name="Slide Number Placeholder 1">
            <a:extLst>
              <a:ext uri="{FF2B5EF4-FFF2-40B4-BE49-F238E27FC236}">
                <a16:creationId xmlns:a16="http://schemas.microsoft.com/office/drawing/2014/main" id="{33541256-419B-4BB2-A675-AB1DF6EBCB71}"/>
              </a:ext>
            </a:extLst>
          </p:cNvPr>
          <p:cNvSpPr>
            <a:spLocks noGrp="1"/>
          </p:cNvSpPr>
          <p:nvPr>
            <p:ph type="sldNum" sz="quarter" idx="10"/>
          </p:nvPr>
        </p:nvSpPr>
        <p:spPr/>
        <p:txBody>
          <a:bodyPr/>
          <a:lstStyle/>
          <a:p>
            <a:pPr algn="ctr"/>
            <a:fld id="{5A0CE3B7-701E-4BC3-B6DB-03D5637B7276}" type="slidenum">
              <a:rPr lang="en-US" smtClean="0"/>
              <a:pPr algn="ctr"/>
              <a:t>23</a:t>
            </a:fld>
            <a:endParaRPr lang="en-US" dirty="0"/>
          </a:p>
        </p:txBody>
      </p:sp>
    </p:spTree>
    <p:extLst>
      <p:ext uri="{BB962C8B-B14F-4D97-AF65-F5344CB8AC3E}">
        <p14:creationId xmlns:p14="http://schemas.microsoft.com/office/powerpoint/2010/main" val="411476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87F-F276-4BB5-95FC-DBD7783C7F81}"/>
              </a:ext>
            </a:extLst>
          </p:cNvPr>
          <p:cNvSpPr>
            <a:spLocks noGrp="1"/>
          </p:cNvSpPr>
          <p:nvPr>
            <p:ph type="title"/>
          </p:nvPr>
        </p:nvSpPr>
        <p:spPr/>
        <p:txBody>
          <a:bodyPr/>
          <a:lstStyle/>
          <a:p>
            <a:r>
              <a:rPr lang="en-US" dirty="0">
                <a:latin typeface="Calibri"/>
                <a:cs typeface="Calibri"/>
              </a:rPr>
              <a:t>Key Principle (cont.</a:t>
            </a:r>
            <a:r>
              <a:rPr lang="en-US" baseline="0" dirty="0">
                <a:latin typeface="Calibri"/>
                <a:cs typeface="Calibri"/>
              </a:rPr>
              <a:t> 7)</a:t>
            </a:r>
            <a:endParaRPr lang="en-US" dirty="0">
              <a:latin typeface="Calibri"/>
              <a:cs typeface="Calibri"/>
            </a:endParaRPr>
          </a:p>
        </p:txBody>
      </p:sp>
      <p:sp>
        <p:nvSpPr>
          <p:cNvPr id="4" name="Rounded Rectangle 19">
            <a:extLst>
              <a:ext uri="{FF2B5EF4-FFF2-40B4-BE49-F238E27FC236}">
                <a16:creationId xmlns:a16="http://schemas.microsoft.com/office/drawing/2014/main" id="{B85C903F-6B23-B24C-9BD1-C45D2DC79EF5}"/>
              </a:ext>
            </a:extLst>
          </p:cNvPr>
          <p:cNvSpPr/>
          <p:nvPr/>
        </p:nvSpPr>
        <p:spPr>
          <a:xfrm>
            <a:off x="650861" y="2293263"/>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startAt="4"/>
            </a:pPr>
            <a:r>
              <a:rPr lang="en-US" sz="3600" dirty="0">
                <a:cs typeface="Calibri"/>
              </a:rPr>
              <a:t>Avoid saying “target,” “tackle,” “combat,” or other terms with violent connotations when referring to people, groups, or communities.</a:t>
            </a:r>
          </a:p>
        </p:txBody>
      </p:sp>
      <p:sp>
        <p:nvSpPr>
          <p:cNvPr id="3" name="Slide Number Placeholder 2">
            <a:extLst>
              <a:ext uri="{FF2B5EF4-FFF2-40B4-BE49-F238E27FC236}">
                <a16:creationId xmlns:a16="http://schemas.microsoft.com/office/drawing/2014/main" id="{BA276C5C-AC9B-455B-AE64-FA99D2165ECB}"/>
              </a:ext>
            </a:extLst>
          </p:cNvPr>
          <p:cNvSpPr>
            <a:spLocks noGrp="1"/>
          </p:cNvSpPr>
          <p:nvPr>
            <p:ph type="sldNum" sz="quarter" idx="10"/>
          </p:nvPr>
        </p:nvSpPr>
        <p:spPr/>
        <p:txBody>
          <a:bodyPr/>
          <a:lstStyle/>
          <a:p>
            <a:pPr algn="ctr"/>
            <a:fld id="{5A0CE3B7-701E-4BC3-B6DB-03D5637B7276}" type="slidenum">
              <a:rPr lang="en-US" smtClean="0"/>
              <a:pPr algn="ctr"/>
              <a:t>24</a:t>
            </a:fld>
            <a:endParaRPr lang="en-US" dirty="0"/>
          </a:p>
        </p:txBody>
      </p:sp>
    </p:spTree>
    <p:extLst>
      <p:ext uri="{BB962C8B-B14F-4D97-AF65-F5344CB8AC3E}">
        <p14:creationId xmlns:p14="http://schemas.microsoft.com/office/powerpoint/2010/main" val="208654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01468-9A9D-452F-8751-40B505A4A604}"/>
              </a:ext>
            </a:extLst>
          </p:cNvPr>
          <p:cNvSpPr>
            <a:spLocks noGrp="1"/>
          </p:cNvSpPr>
          <p:nvPr>
            <p:ph type="title"/>
          </p:nvPr>
        </p:nvSpPr>
        <p:spPr/>
        <p:txBody>
          <a:bodyPr/>
          <a:lstStyle/>
          <a:p>
            <a:pPr rtl="0" eaLnBrk="1" latinLnBrk="0" hangingPunct="1"/>
            <a:r>
              <a:rPr lang="en-US" sz="4400" kern="1200" dirty="0">
                <a:solidFill>
                  <a:srgbClr val="0D2335"/>
                </a:solidFill>
                <a:effectLst/>
                <a:latin typeface="Calibri" panose="020F0502020204030204" pitchFamily="34" charset="0"/>
                <a:ea typeface="+mj-ea"/>
                <a:cs typeface="Calibri" panose="020F0502020204030204" pitchFamily="34" charset="0"/>
              </a:rPr>
              <a:t>Key Principle (cont. 8)</a:t>
            </a:r>
            <a:endParaRPr lang="en-US" dirty="0"/>
          </a:p>
        </p:txBody>
      </p:sp>
      <p:graphicFrame>
        <p:nvGraphicFramePr>
          <p:cNvPr id="5" name="Table 5">
            <a:extLst>
              <a:ext uri="{FF2B5EF4-FFF2-40B4-BE49-F238E27FC236}">
                <a16:creationId xmlns:a16="http://schemas.microsoft.com/office/drawing/2014/main" id="{4B4355D9-DAB2-41AF-B8E5-269D6C34D3AE}"/>
              </a:ext>
            </a:extLst>
          </p:cNvPr>
          <p:cNvGraphicFramePr>
            <a:graphicFrameLocks noGrp="1"/>
          </p:cNvGraphicFramePr>
          <p:nvPr>
            <p:ph idx="1"/>
            <p:extLst>
              <p:ext uri="{D42A27DB-BD31-4B8C-83A1-F6EECF244321}">
                <p14:modId xmlns:p14="http://schemas.microsoft.com/office/powerpoint/2010/main" val="574587380"/>
              </p:ext>
            </p:extLst>
          </p:nvPr>
        </p:nvGraphicFramePr>
        <p:xfrm>
          <a:off x="555282" y="446073"/>
          <a:ext cx="11369843" cy="4756905"/>
        </p:xfrm>
        <a:graphic>
          <a:graphicData uri="http://schemas.openxmlformats.org/drawingml/2006/table">
            <a:tbl>
              <a:tblPr firstRow="1" bandRow="1">
                <a:tableStyleId>{5C22544A-7EE6-4342-B048-85BDC9FD1C3A}</a:tableStyleId>
              </a:tblPr>
              <a:tblGrid>
                <a:gridCol w="3096194">
                  <a:extLst>
                    <a:ext uri="{9D8B030D-6E8A-4147-A177-3AD203B41FA5}">
                      <a16:colId xmlns:a16="http://schemas.microsoft.com/office/drawing/2014/main" val="924819014"/>
                    </a:ext>
                  </a:extLst>
                </a:gridCol>
                <a:gridCol w="3316638">
                  <a:extLst>
                    <a:ext uri="{9D8B030D-6E8A-4147-A177-3AD203B41FA5}">
                      <a16:colId xmlns:a16="http://schemas.microsoft.com/office/drawing/2014/main" val="3087346950"/>
                    </a:ext>
                  </a:extLst>
                </a:gridCol>
                <a:gridCol w="4957011">
                  <a:extLst>
                    <a:ext uri="{9D8B030D-6E8A-4147-A177-3AD203B41FA5}">
                      <a16:colId xmlns:a16="http://schemas.microsoft.com/office/drawing/2014/main" val="286323080"/>
                    </a:ext>
                  </a:extLst>
                </a:gridCol>
              </a:tblGrid>
              <a:tr h="518391">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Key principle</a:t>
                      </a:r>
                      <a:endParaRPr lang="en-US" sz="2400" dirty="0">
                        <a:effectLst/>
                        <a:latin typeface="Calibri"/>
                        <a:ea typeface="Calibri" panose="020F0502020204030204" pitchFamily="34" charset="0"/>
                        <a:cs typeface="Times New Roman"/>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Instead of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a:ea typeface="Calibri" panose="020F0502020204030204" pitchFamily="34" charset="0"/>
                          <a:cs typeface="Times New Roman"/>
                        </a:rPr>
                        <a:t>Try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7037570"/>
                  </a:ext>
                </a:extLst>
              </a:tr>
              <a:tr h="4238514">
                <a:tc>
                  <a:txBody>
                    <a:bodyPr/>
                    <a:lstStyle/>
                    <a:p>
                      <a:r>
                        <a:rPr lang="en-US" sz="1900" b="1" kern="1200" dirty="0">
                          <a:solidFill>
                            <a:schemeClr val="dk1"/>
                          </a:solidFill>
                          <a:effectLst/>
                          <a:latin typeface="+mn-lt"/>
                          <a:ea typeface="+mn-ea"/>
                          <a:cs typeface="+mn-cs"/>
                        </a:rPr>
                        <a:t>Avoid saying “target,” “tackle,” “combat,” or other terms with violent connotations when referring to people, groups, or communities. </a:t>
                      </a:r>
                      <a:endParaRPr lang="en-US" sz="1900" kern="1200" dirty="0">
                        <a:solidFill>
                          <a:schemeClr val="dk1"/>
                        </a:solidFill>
                        <a:effectLst/>
                        <a:latin typeface="+mn-lt"/>
                        <a:ea typeface="+mn-ea"/>
                        <a:cs typeface="+mn-cs"/>
                      </a:endParaRPr>
                    </a:p>
                  </a:txBody>
                  <a:tcPr>
                    <a:solidFill>
                      <a:schemeClr val="bg1">
                        <a:lumMod val="85000"/>
                      </a:schemeClr>
                    </a:solidFill>
                  </a:tcPr>
                </a:tc>
                <a:tc>
                  <a:txBody>
                    <a:bodyPr/>
                    <a:lstStyle/>
                    <a:p>
                      <a:pPr marL="342900" indent="-342900">
                        <a:buFont typeface="Arial" panose="020B0604020202020204" pitchFamily="34" charset="0"/>
                        <a:buChar char="•"/>
                      </a:pPr>
                      <a:r>
                        <a:rPr lang="en-US" sz="1900" kern="1200" dirty="0">
                          <a:solidFill>
                            <a:schemeClr val="dk1"/>
                          </a:solidFill>
                          <a:effectLst/>
                          <a:latin typeface="+mn-lt"/>
                          <a:ea typeface="+mn-ea"/>
                          <a:cs typeface="+mn-cs"/>
                        </a:rPr>
                        <a:t>Target communities for interventions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Target population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Tackle issues within the community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Aimed at communities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Combat (disease)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War against (disease) </a:t>
                      </a:r>
                      <a:endParaRPr lang="en-US" sz="1900" dirty="0">
                        <a:latin typeface="+mn-lt"/>
                      </a:endParaRPr>
                    </a:p>
                  </a:txBody>
                  <a:tcPr>
                    <a:solidFill>
                      <a:schemeClr val="bg1">
                        <a:lumMod val="85000"/>
                      </a:schemeClr>
                    </a:solidFill>
                  </a:tcPr>
                </a:tc>
                <a:tc>
                  <a:txBody>
                    <a:bodyPr/>
                    <a:lstStyle/>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a:rPr>
                        <a:t>Engage/prioritize/collaborate with/serve (population of focus) </a:t>
                      </a:r>
                      <a:endParaRPr lang="en-US" sz="1900" dirty="0">
                        <a:solidFill>
                          <a:schemeClr val="tx1"/>
                        </a:solidFill>
                        <a:effectLst/>
                        <a:latin typeface="+mn-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a:rPr>
                        <a:t>Consider the needs of/tailor to the needs of (population of focus) </a:t>
                      </a:r>
                      <a:endParaRPr lang="en-US" sz="1900" dirty="0">
                        <a:solidFill>
                          <a:schemeClr val="tx1"/>
                        </a:solidFill>
                        <a:effectLst/>
                        <a:latin typeface="+mn-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a:rPr>
                        <a:t>Communities/populations of focus </a:t>
                      </a:r>
                      <a:endParaRPr lang="en-US" sz="1900" dirty="0">
                        <a:solidFill>
                          <a:schemeClr val="tx1"/>
                        </a:solidFill>
                        <a:effectLst/>
                        <a:latin typeface="+mn-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a:rPr>
                        <a:t>Intended audience </a:t>
                      </a:r>
                      <a:endParaRPr lang="en-US" sz="1900" dirty="0">
                        <a:solidFill>
                          <a:schemeClr val="tx1"/>
                        </a:solidFill>
                        <a:effectLst/>
                        <a:latin typeface="+mn-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a:rPr>
                        <a:t>Eliminate (issue/disease) </a:t>
                      </a:r>
                      <a:endParaRPr lang="en-US" sz="19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2048567901"/>
                  </a:ext>
                </a:extLst>
              </a:tr>
            </a:tbl>
          </a:graphicData>
        </a:graphic>
      </p:graphicFrame>
      <p:sp>
        <p:nvSpPr>
          <p:cNvPr id="2" name="Slide Number Placeholder 1">
            <a:extLst>
              <a:ext uri="{FF2B5EF4-FFF2-40B4-BE49-F238E27FC236}">
                <a16:creationId xmlns:a16="http://schemas.microsoft.com/office/drawing/2014/main" id="{D8412507-2AE5-4691-AFD3-7AE58333D193}"/>
              </a:ext>
            </a:extLst>
          </p:cNvPr>
          <p:cNvSpPr>
            <a:spLocks noGrp="1"/>
          </p:cNvSpPr>
          <p:nvPr>
            <p:ph type="sldNum" sz="quarter" idx="10"/>
          </p:nvPr>
        </p:nvSpPr>
        <p:spPr/>
        <p:txBody>
          <a:bodyPr/>
          <a:lstStyle/>
          <a:p>
            <a:pPr algn="ctr"/>
            <a:fld id="{5A0CE3B7-701E-4BC3-B6DB-03D5637B7276}" type="slidenum">
              <a:rPr lang="en-US" smtClean="0"/>
              <a:pPr algn="ctr"/>
              <a:t>25</a:t>
            </a:fld>
            <a:endParaRPr lang="en-US" dirty="0"/>
          </a:p>
        </p:txBody>
      </p:sp>
    </p:spTree>
    <p:extLst>
      <p:ext uri="{BB962C8B-B14F-4D97-AF65-F5344CB8AC3E}">
        <p14:creationId xmlns:p14="http://schemas.microsoft.com/office/powerpoint/2010/main" val="1274002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1707-64EA-4EEA-9A39-F37C5CC29CE7}"/>
              </a:ext>
            </a:extLst>
          </p:cNvPr>
          <p:cNvSpPr>
            <a:spLocks noGrp="1"/>
          </p:cNvSpPr>
          <p:nvPr>
            <p:ph type="title"/>
          </p:nvPr>
        </p:nvSpPr>
        <p:spPr/>
        <p:txBody>
          <a:bodyPr/>
          <a:lstStyle/>
          <a:p>
            <a:r>
              <a:rPr lang="en-US" dirty="0">
                <a:latin typeface="Calibri"/>
                <a:cs typeface="Calibri"/>
              </a:rPr>
              <a:t>Key Principle (cont. 9)</a:t>
            </a:r>
          </a:p>
        </p:txBody>
      </p:sp>
      <p:sp>
        <p:nvSpPr>
          <p:cNvPr id="4" name="Rounded Rectangle 19">
            <a:extLst>
              <a:ext uri="{FF2B5EF4-FFF2-40B4-BE49-F238E27FC236}">
                <a16:creationId xmlns:a16="http://schemas.microsoft.com/office/drawing/2014/main" id="{669EC5EA-69DF-3E40-9C07-E068FADA3724}"/>
              </a:ext>
            </a:extLst>
          </p:cNvPr>
          <p:cNvSpPr/>
          <p:nvPr/>
        </p:nvSpPr>
        <p:spPr>
          <a:xfrm>
            <a:off x="650861" y="2293263"/>
            <a:ext cx="10890277" cy="2271474"/>
          </a:xfrm>
          <a:prstGeom prst="roundRect">
            <a:avLst/>
          </a:prstGeom>
          <a:solidFill>
            <a:schemeClr val="accent1"/>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startAt="5"/>
            </a:pPr>
            <a:r>
              <a:rPr lang="en-US" sz="3600" dirty="0">
                <a:cs typeface="Calibri"/>
              </a:rPr>
              <a:t>Avoid unintentional blaming.</a:t>
            </a:r>
          </a:p>
        </p:txBody>
      </p:sp>
      <p:sp>
        <p:nvSpPr>
          <p:cNvPr id="3" name="Slide Number Placeholder 2">
            <a:extLst>
              <a:ext uri="{FF2B5EF4-FFF2-40B4-BE49-F238E27FC236}">
                <a16:creationId xmlns:a16="http://schemas.microsoft.com/office/drawing/2014/main" id="{8DD00793-25BA-4F0A-9AD0-99613CF25D1B}"/>
              </a:ext>
            </a:extLst>
          </p:cNvPr>
          <p:cNvSpPr>
            <a:spLocks noGrp="1"/>
          </p:cNvSpPr>
          <p:nvPr>
            <p:ph type="sldNum" sz="quarter" idx="10"/>
          </p:nvPr>
        </p:nvSpPr>
        <p:spPr/>
        <p:txBody>
          <a:bodyPr/>
          <a:lstStyle/>
          <a:p>
            <a:pPr algn="ctr"/>
            <a:fld id="{5A0CE3B7-701E-4BC3-B6DB-03D5637B7276}" type="slidenum">
              <a:rPr lang="en-US" smtClean="0"/>
              <a:pPr algn="ctr"/>
              <a:t>26</a:t>
            </a:fld>
            <a:endParaRPr lang="en-US" dirty="0"/>
          </a:p>
        </p:txBody>
      </p:sp>
    </p:spTree>
    <p:extLst>
      <p:ext uri="{BB962C8B-B14F-4D97-AF65-F5344CB8AC3E}">
        <p14:creationId xmlns:p14="http://schemas.microsoft.com/office/powerpoint/2010/main" val="319959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AF3EAF-1B9C-4A61-AFDB-4E104C1646EA}"/>
              </a:ext>
            </a:extLst>
          </p:cNvPr>
          <p:cNvSpPr>
            <a:spLocks noGrp="1"/>
          </p:cNvSpPr>
          <p:nvPr>
            <p:ph type="title"/>
          </p:nvPr>
        </p:nvSpPr>
        <p:spPr/>
        <p:txBody>
          <a:bodyPr/>
          <a:lstStyle/>
          <a:p>
            <a:pPr rtl="0" eaLnBrk="1" latinLnBrk="0" hangingPunct="1"/>
            <a:r>
              <a:rPr lang="en-US" sz="4400" kern="1200" dirty="0">
                <a:solidFill>
                  <a:srgbClr val="0D2335"/>
                </a:solidFill>
                <a:effectLst/>
                <a:latin typeface="Calibri" panose="020F0502020204030204" pitchFamily="34" charset="0"/>
                <a:ea typeface="+mj-ea"/>
                <a:cs typeface="Calibri" panose="020F0502020204030204" pitchFamily="34" charset="0"/>
              </a:rPr>
              <a:t>Key Principle (cont. 10)</a:t>
            </a:r>
            <a:endParaRPr lang="en-US" dirty="0"/>
          </a:p>
        </p:txBody>
      </p:sp>
      <p:graphicFrame>
        <p:nvGraphicFramePr>
          <p:cNvPr id="5" name="Table 5">
            <a:extLst>
              <a:ext uri="{FF2B5EF4-FFF2-40B4-BE49-F238E27FC236}">
                <a16:creationId xmlns:a16="http://schemas.microsoft.com/office/drawing/2014/main" id="{4B4355D9-DAB2-41AF-B8E5-269D6C34D3AE}"/>
              </a:ext>
            </a:extLst>
          </p:cNvPr>
          <p:cNvGraphicFramePr>
            <a:graphicFrameLocks noGrp="1"/>
          </p:cNvGraphicFramePr>
          <p:nvPr>
            <p:ph idx="1"/>
            <p:extLst>
              <p:ext uri="{D42A27DB-BD31-4B8C-83A1-F6EECF244321}">
                <p14:modId xmlns:p14="http://schemas.microsoft.com/office/powerpoint/2010/main" val="2544000202"/>
              </p:ext>
            </p:extLst>
          </p:nvPr>
        </p:nvGraphicFramePr>
        <p:xfrm>
          <a:off x="574432" y="451338"/>
          <a:ext cx="10985222" cy="5035879"/>
        </p:xfrm>
        <a:graphic>
          <a:graphicData uri="http://schemas.openxmlformats.org/drawingml/2006/table">
            <a:tbl>
              <a:tblPr firstRow="1" bandRow="1">
                <a:tableStyleId>{5C22544A-7EE6-4342-B048-85BDC9FD1C3A}</a:tableStyleId>
              </a:tblPr>
              <a:tblGrid>
                <a:gridCol w="2968237">
                  <a:extLst>
                    <a:ext uri="{9D8B030D-6E8A-4147-A177-3AD203B41FA5}">
                      <a16:colId xmlns:a16="http://schemas.microsoft.com/office/drawing/2014/main" val="924819014"/>
                    </a:ext>
                  </a:extLst>
                </a:gridCol>
                <a:gridCol w="3002448">
                  <a:extLst>
                    <a:ext uri="{9D8B030D-6E8A-4147-A177-3AD203B41FA5}">
                      <a16:colId xmlns:a16="http://schemas.microsoft.com/office/drawing/2014/main" val="3087346950"/>
                    </a:ext>
                  </a:extLst>
                </a:gridCol>
                <a:gridCol w="5014537">
                  <a:extLst>
                    <a:ext uri="{9D8B030D-6E8A-4147-A177-3AD203B41FA5}">
                      <a16:colId xmlns:a16="http://schemas.microsoft.com/office/drawing/2014/main" val="286323080"/>
                    </a:ext>
                  </a:extLst>
                </a:gridCol>
              </a:tblGrid>
              <a:tr h="444201">
                <a:tc>
                  <a:txBody>
                    <a:bodyPr/>
                    <a:lstStyle/>
                    <a:p>
                      <a:pPr marL="0" marR="0">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Key principle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Instead of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Try this … </a:t>
                      </a:r>
                      <a:endParaRPr lang="en-US" sz="2400" dirty="0">
                        <a:effectLst/>
                        <a:latin typeface="Myriad Pro Cond"/>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417037570"/>
                  </a:ext>
                </a:extLst>
              </a:tr>
              <a:tr h="4591678">
                <a:tc>
                  <a:txBody>
                    <a:bodyPr/>
                    <a:lstStyle/>
                    <a:p>
                      <a:r>
                        <a:rPr lang="en-US" sz="1900" b="1" kern="1200" dirty="0">
                          <a:solidFill>
                            <a:schemeClr val="dk1"/>
                          </a:solidFill>
                          <a:effectLst/>
                          <a:latin typeface="+mn-lt"/>
                          <a:ea typeface="+mn-ea"/>
                          <a:cs typeface="+mn-cs"/>
                        </a:rPr>
                        <a:t>Avoid unintentional blaming. </a:t>
                      </a:r>
                      <a:endParaRPr lang="en-US" sz="1900" kern="1200" dirty="0">
                        <a:solidFill>
                          <a:schemeClr val="dk1"/>
                        </a:solidFill>
                        <a:effectLst/>
                        <a:latin typeface="+mn-lt"/>
                        <a:ea typeface="+mn-ea"/>
                        <a:cs typeface="+mn-cs"/>
                      </a:endParaRPr>
                    </a:p>
                  </a:txBody>
                  <a:tcPr>
                    <a:solidFill>
                      <a:schemeClr val="bg1">
                        <a:lumMod val="85000"/>
                      </a:schemeClr>
                    </a:solidFill>
                  </a:tcPr>
                </a:tc>
                <a:tc>
                  <a:txBody>
                    <a:bodyPr/>
                    <a:lstStyle/>
                    <a:p>
                      <a:pPr marL="342900" indent="-342900">
                        <a:buFont typeface="Arial" panose="020B0604020202020204" pitchFamily="34" charset="0"/>
                        <a:buChar char="•"/>
                      </a:pPr>
                      <a:r>
                        <a:rPr lang="en-US" sz="1900" kern="1200" dirty="0">
                          <a:solidFill>
                            <a:schemeClr val="dk1"/>
                          </a:solidFill>
                          <a:effectLst/>
                          <a:latin typeface="+mn-lt"/>
                          <a:ea typeface="+mn-ea"/>
                          <a:cs typeface="+mn-cs"/>
                        </a:rPr>
                        <a:t>Workers who do not use personal protective equipment (PPE)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People who do not seek health care </a:t>
                      </a:r>
                    </a:p>
                    <a:p>
                      <a:pPr marL="342900" indent="-342900">
                        <a:buFont typeface="Arial" panose="020B0604020202020204" pitchFamily="34" charset="0"/>
                        <a:buChar char="•"/>
                      </a:pPr>
                      <a:r>
                        <a:rPr lang="en-US" sz="1900" kern="1200" dirty="0">
                          <a:solidFill>
                            <a:schemeClr val="dk1"/>
                          </a:solidFill>
                          <a:effectLst/>
                          <a:latin typeface="+mn-lt"/>
                          <a:ea typeface="+mn-ea"/>
                          <a:cs typeface="+mn-cs"/>
                        </a:rPr>
                        <a:t>People who refuse to seek mental health treatment, medical treatment, or supportive services </a:t>
                      </a:r>
                    </a:p>
                  </a:txBody>
                  <a:tcPr>
                    <a:solidFill>
                      <a:schemeClr val="bg1">
                        <a:lumMod val="85000"/>
                      </a:schemeClr>
                    </a:solidFill>
                  </a:tcPr>
                </a:tc>
                <a:tc>
                  <a:txBody>
                    <a:bodyPr/>
                    <a:lstStyle/>
                    <a:p>
                      <a:pPr marL="342900" marR="0" indent="-342900">
                        <a:lnSpc>
                          <a:spcPct val="107000"/>
                        </a:lnSpc>
                        <a:spcBef>
                          <a:spcPts val="0"/>
                        </a:spcBef>
                        <a:spcAft>
                          <a:spcPts val="0"/>
                        </a:spcAft>
                        <a:buFont typeface="Arial" panose="020B0604020202020204" pitchFamily="34" charset="0"/>
                        <a:buChar char="•"/>
                      </a:pPr>
                      <a:r>
                        <a:rPr lang="en-US" sz="1900" dirty="0">
                          <a:solidFill>
                            <a:srgbClr val="000000"/>
                          </a:solidFill>
                          <a:effectLst/>
                          <a:latin typeface="+mn-lt"/>
                          <a:ea typeface="Calibri" panose="020F0502020204030204" pitchFamily="34" charset="0"/>
                          <a:cs typeface="Times New Roman" panose="02020603050405020304" pitchFamily="18" charset="0"/>
                        </a:rPr>
                        <a:t>People with limited access to </a:t>
                      </a:r>
                      <a:r>
                        <a:rPr lang="en-US" sz="1900" dirty="0">
                          <a:solidFill>
                            <a:schemeClr val="tx1"/>
                          </a:solidFill>
                          <a:effectLst/>
                          <a:latin typeface="+mn-lt"/>
                          <a:ea typeface="Calibri" panose="020F0502020204030204" pitchFamily="34" charset="0"/>
                          <a:cs typeface="Times New Roman" panose="02020603050405020304" pitchFamily="18" charset="0"/>
                        </a:rPr>
                        <a:t>(specific service/resource)</a:t>
                      </a:r>
                    </a:p>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panose="02020603050405020304" pitchFamily="18" charset="0"/>
                        </a:rPr>
                        <a:t>Workers under-resourced with (specific service/resource)</a:t>
                      </a:r>
                    </a:p>
                    <a:p>
                      <a:pPr marL="342900" marR="0" indent="-342900">
                        <a:lnSpc>
                          <a:spcPct val="107000"/>
                        </a:lnSpc>
                        <a:spcBef>
                          <a:spcPts val="0"/>
                        </a:spcBef>
                        <a:spcAft>
                          <a:spcPts val="0"/>
                        </a:spcAft>
                        <a:buFont typeface="Arial" panose="020B0604020202020204" pitchFamily="34" charset="0"/>
                        <a:buChar char="•"/>
                      </a:pPr>
                      <a:r>
                        <a:rPr lang="en-US" sz="1900" dirty="0">
                          <a:solidFill>
                            <a:schemeClr val="tx1"/>
                          </a:solidFill>
                          <a:effectLst/>
                          <a:latin typeface="+mn-lt"/>
                          <a:ea typeface="Calibri" panose="020F0502020204030204" pitchFamily="34" charset="0"/>
                          <a:cs typeface="Times New Roman" panose="02020603050405020304" pitchFamily="18" charset="0"/>
                        </a:rPr>
                        <a:t>People who have yet to receive (treatment, services)</a:t>
                      </a:r>
                    </a:p>
                  </a:txBody>
                  <a:tcPr marL="68580" marR="68580" marT="0" marB="0">
                    <a:solidFill>
                      <a:schemeClr val="bg1">
                        <a:lumMod val="85000"/>
                      </a:schemeClr>
                    </a:solidFill>
                  </a:tcPr>
                </a:tc>
                <a:extLst>
                  <a:ext uri="{0D108BD9-81ED-4DB2-BD59-A6C34878D82A}">
                    <a16:rowId xmlns:a16="http://schemas.microsoft.com/office/drawing/2014/main" val="2048567901"/>
                  </a:ext>
                </a:extLst>
              </a:tr>
            </a:tbl>
          </a:graphicData>
        </a:graphic>
      </p:graphicFrame>
      <p:sp>
        <p:nvSpPr>
          <p:cNvPr id="2" name="Slide Number Placeholder 1">
            <a:extLst>
              <a:ext uri="{FF2B5EF4-FFF2-40B4-BE49-F238E27FC236}">
                <a16:creationId xmlns:a16="http://schemas.microsoft.com/office/drawing/2014/main" id="{48C072C1-9996-48F0-9572-C8147366D392}"/>
              </a:ext>
            </a:extLst>
          </p:cNvPr>
          <p:cNvSpPr>
            <a:spLocks noGrp="1"/>
          </p:cNvSpPr>
          <p:nvPr>
            <p:ph type="sldNum" sz="quarter" idx="10"/>
          </p:nvPr>
        </p:nvSpPr>
        <p:spPr/>
        <p:txBody>
          <a:bodyPr/>
          <a:lstStyle/>
          <a:p>
            <a:pPr algn="ctr"/>
            <a:fld id="{5A0CE3B7-701E-4BC3-B6DB-03D5637B7276}" type="slidenum">
              <a:rPr lang="en-US" smtClean="0"/>
              <a:pPr algn="ctr"/>
              <a:t>27</a:t>
            </a:fld>
            <a:endParaRPr lang="en-US" dirty="0"/>
          </a:p>
        </p:txBody>
      </p:sp>
    </p:spTree>
    <p:extLst>
      <p:ext uri="{BB962C8B-B14F-4D97-AF65-F5344CB8AC3E}">
        <p14:creationId xmlns:p14="http://schemas.microsoft.com/office/powerpoint/2010/main" val="3504770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3980-947D-413E-B17B-FAAA1674C502}"/>
              </a:ext>
            </a:extLst>
          </p:cNvPr>
          <p:cNvSpPr>
            <a:spLocks noGrp="1"/>
          </p:cNvSpPr>
          <p:nvPr>
            <p:ph type="title"/>
          </p:nvPr>
        </p:nvSpPr>
        <p:spPr>
          <a:xfrm>
            <a:off x="463522" y="365125"/>
            <a:ext cx="10890278" cy="1325563"/>
          </a:xfrm>
        </p:spPr>
        <p:txBody>
          <a:bodyPr anchor="ctr">
            <a:normAutofit/>
          </a:bodyPr>
          <a:lstStyle/>
          <a:p>
            <a:r>
              <a:rPr lang="en-US" dirty="0"/>
              <a:t>Community Engagement</a:t>
            </a:r>
          </a:p>
        </p:txBody>
      </p:sp>
      <p:pic>
        <p:nvPicPr>
          <p:cNvPr id="5" name="Picture 4">
            <a:extLst>
              <a:ext uri="{FF2B5EF4-FFF2-40B4-BE49-F238E27FC236}">
                <a16:creationId xmlns:a16="http://schemas.microsoft.com/office/drawing/2014/main" id="{A55FF24C-D8E8-8E4F-A55A-9741B5E3D35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0448" y="98961"/>
            <a:ext cx="5272260" cy="1726664"/>
          </a:xfrm>
          <a:prstGeom prst="rect">
            <a:avLst/>
          </a:prstGeom>
          <a:noFill/>
        </p:spPr>
      </p:pic>
      <p:sp>
        <p:nvSpPr>
          <p:cNvPr id="3" name="Content Placeholder 2">
            <a:extLst>
              <a:ext uri="{FF2B5EF4-FFF2-40B4-BE49-F238E27FC236}">
                <a16:creationId xmlns:a16="http://schemas.microsoft.com/office/drawing/2014/main" id="{9FD54183-CF63-4E61-9D3C-F6F713E6CEF3}"/>
              </a:ext>
            </a:extLst>
          </p:cNvPr>
          <p:cNvSpPr>
            <a:spLocks noGrp="1"/>
          </p:cNvSpPr>
          <p:nvPr>
            <p:ph sz="half" idx="2"/>
          </p:nvPr>
        </p:nvSpPr>
        <p:spPr>
          <a:xfrm>
            <a:off x="463522" y="1825625"/>
            <a:ext cx="10801213" cy="4351338"/>
          </a:xfrm>
        </p:spPr>
        <p:txBody>
          <a:bodyPr vert="horz" lIns="91440" tIns="45720" rIns="91440" bIns="45720" rtlCol="0" anchor="t">
            <a:noAutofit/>
          </a:bodyPr>
          <a:lstStyle/>
          <a:p>
            <a:pPr>
              <a:lnSpc>
                <a:spcPct val="100000"/>
              </a:lnSpc>
              <a:spcAft>
                <a:spcPts val="600"/>
              </a:spcAft>
              <a:defRPr/>
            </a:pPr>
            <a:r>
              <a:rPr lang="en-US" sz="2400" dirty="0"/>
              <a:t>Hire people from the community served, including those disproportionately affected.</a:t>
            </a:r>
          </a:p>
          <a:p>
            <a:pPr>
              <a:lnSpc>
                <a:spcPct val="100000"/>
              </a:lnSpc>
              <a:spcAft>
                <a:spcPts val="600"/>
              </a:spcAft>
              <a:defRPr/>
            </a:pPr>
            <a:r>
              <a:rPr lang="en-US" sz="2400" dirty="0"/>
              <a:t>Involve the community in the development process when feasible.</a:t>
            </a:r>
          </a:p>
          <a:p>
            <a:pPr>
              <a:lnSpc>
                <a:spcPct val="100000"/>
              </a:lnSpc>
              <a:spcAft>
                <a:spcPts val="600"/>
              </a:spcAft>
              <a:defRPr/>
            </a:pPr>
            <a:r>
              <a:rPr lang="en-US" sz="2400" dirty="0"/>
              <a:t>Work with community partners on priorities and strategies.</a:t>
            </a:r>
          </a:p>
          <a:p>
            <a:pPr>
              <a:lnSpc>
                <a:spcPct val="100000"/>
              </a:lnSpc>
              <a:spcAft>
                <a:spcPts val="600"/>
              </a:spcAft>
              <a:defRPr/>
            </a:pPr>
            <a:r>
              <a:rPr lang="en-US" sz="2400" dirty="0"/>
              <a:t>Work with community-serving organizations to incorporate needs, priorities, and opportunities into the design of public health interventions tailored for their specific communities.</a:t>
            </a:r>
          </a:p>
          <a:p>
            <a:pPr>
              <a:lnSpc>
                <a:spcPct val="100000"/>
              </a:lnSpc>
              <a:spcAft>
                <a:spcPts val="600"/>
              </a:spcAft>
              <a:defRPr/>
            </a:pPr>
            <a:r>
              <a:rPr lang="en-US" sz="2400" dirty="0"/>
              <a:t>Adjust recommendations that do not make sense for specific situations, communities, or cultures.</a:t>
            </a:r>
          </a:p>
        </p:txBody>
      </p:sp>
      <p:sp>
        <p:nvSpPr>
          <p:cNvPr id="4" name="Slide Number Placeholder 3">
            <a:extLst>
              <a:ext uri="{FF2B5EF4-FFF2-40B4-BE49-F238E27FC236}">
                <a16:creationId xmlns:a16="http://schemas.microsoft.com/office/drawing/2014/main" id="{23268471-A80D-4092-BD07-0A4284DB06CA}"/>
              </a:ext>
            </a:extLst>
          </p:cNvPr>
          <p:cNvSpPr>
            <a:spLocks noGrp="1"/>
          </p:cNvSpPr>
          <p:nvPr>
            <p:ph type="sldNum" sz="quarter" idx="10"/>
          </p:nvPr>
        </p:nvSpPr>
        <p:spPr/>
        <p:txBody>
          <a:bodyPr/>
          <a:lstStyle/>
          <a:p>
            <a:pPr algn="ctr"/>
            <a:fld id="{5A0CE3B7-701E-4BC3-B6DB-03D5637B7276}" type="slidenum">
              <a:rPr lang="en-US" smtClean="0"/>
              <a:pPr algn="ctr"/>
              <a:t>28</a:t>
            </a:fld>
            <a:endParaRPr lang="en-US" dirty="0"/>
          </a:p>
        </p:txBody>
      </p:sp>
    </p:spTree>
    <p:extLst>
      <p:ext uri="{BB962C8B-B14F-4D97-AF65-F5344CB8AC3E}">
        <p14:creationId xmlns:p14="http://schemas.microsoft.com/office/powerpoint/2010/main" val="84003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165B-84F8-40D9-ACB2-A9EA86B3FFEF}"/>
              </a:ext>
            </a:extLst>
          </p:cNvPr>
          <p:cNvSpPr>
            <a:spLocks noGrp="1"/>
          </p:cNvSpPr>
          <p:nvPr>
            <p:ph type="title"/>
          </p:nvPr>
        </p:nvSpPr>
        <p:spPr/>
        <p:txBody>
          <a:bodyPr/>
          <a:lstStyle/>
          <a:p>
            <a:r>
              <a:rPr lang="en-US" dirty="0"/>
              <a:t>Accessibility of Communication</a:t>
            </a:r>
          </a:p>
        </p:txBody>
      </p:sp>
      <p:sp>
        <p:nvSpPr>
          <p:cNvPr id="3" name="Content Placeholder 2">
            <a:extLst>
              <a:ext uri="{FF2B5EF4-FFF2-40B4-BE49-F238E27FC236}">
                <a16:creationId xmlns:a16="http://schemas.microsoft.com/office/drawing/2014/main" id="{5F248C56-B6D0-4094-94C9-8DD5E3DD3DF1}"/>
              </a:ext>
            </a:extLst>
          </p:cNvPr>
          <p:cNvSpPr>
            <a:spLocks noGrp="1"/>
          </p:cNvSpPr>
          <p:nvPr>
            <p:ph idx="1"/>
          </p:nvPr>
        </p:nvSpPr>
        <p:spPr>
          <a:xfrm>
            <a:off x="463522" y="1825625"/>
            <a:ext cx="9102509" cy="4351338"/>
          </a:xfrm>
        </p:spPr>
        <p:txBody>
          <a:bodyPr vert="horz" lIns="91440" tIns="45720" rIns="91440" bIns="45720" rtlCol="0" anchor="t">
            <a:normAutofit/>
          </a:bodyPr>
          <a:lstStyle/>
          <a:p>
            <a:pPr>
              <a:spcAft>
                <a:spcPts val="600"/>
              </a:spcAft>
              <a:defRPr/>
            </a:pPr>
            <a:r>
              <a:rPr lang="en-US" dirty="0"/>
              <a:t>Make information available in accessible formats (e.g., large print, braille, American Sign Language, closed captioning, audio, video, plain language, visual/graphic imagery) for people with vision, hearing, cognitive, and learning disabilities.</a:t>
            </a:r>
          </a:p>
          <a:p>
            <a:pPr>
              <a:spcAft>
                <a:spcPts val="600"/>
              </a:spcAft>
              <a:defRPr/>
            </a:pPr>
            <a:r>
              <a:rPr lang="en-US" dirty="0"/>
              <a:t>Use straightforward, easy-to-understand language.</a:t>
            </a:r>
          </a:p>
          <a:p>
            <a:pPr>
              <a:spcAft>
                <a:spcPts val="600"/>
              </a:spcAft>
              <a:defRPr/>
            </a:pPr>
            <a:r>
              <a:rPr lang="en-US" dirty="0"/>
              <a:t>Ensure that information is culturally responsive, accessible, and available. </a:t>
            </a:r>
          </a:p>
        </p:txBody>
      </p:sp>
      <p:pic>
        <p:nvPicPr>
          <p:cNvPr id="6" name="Picture 5">
            <a:extLst>
              <a:ext uri="{FF2B5EF4-FFF2-40B4-BE49-F238E27FC236}">
                <a16:creationId xmlns:a16="http://schemas.microsoft.com/office/drawing/2014/main" id="{9549769B-4074-4710-8238-9E13EFE861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93880" y="503770"/>
            <a:ext cx="2731245" cy="5773412"/>
          </a:xfrm>
          <a:prstGeom prst="rect">
            <a:avLst/>
          </a:prstGeom>
        </p:spPr>
      </p:pic>
      <p:sp>
        <p:nvSpPr>
          <p:cNvPr id="4" name="Slide Number Placeholder 3">
            <a:extLst>
              <a:ext uri="{FF2B5EF4-FFF2-40B4-BE49-F238E27FC236}">
                <a16:creationId xmlns:a16="http://schemas.microsoft.com/office/drawing/2014/main" id="{A7B444FF-83EB-466B-A80D-A4B906E0A67F}"/>
              </a:ext>
            </a:extLst>
          </p:cNvPr>
          <p:cNvSpPr>
            <a:spLocks noGrp="1"/>
          </p:cNvSpPr>
          <p:nvPr>
            <p:ph type="sldNum" sz="quarter" idx="10"/>
          </p:nvPr>
        </p:nvSpPr>
        <p:spPr/>
        <p:txBody>
          <a:bodyPr/>
          <a:lstStyle/>
          <a:p>
            <a:pPr algn="ctr"/>
            <a:fld id="{5A0CE3B7-701E-4BC3-B6DB-03D5637B7276}" type="slidenum">
              <a:rPr lang="en-US" smtClean="0"/>
              <a:pPr algn="ctr"/>
              <a:t>29</a:t>
            </a:fld>
            <a:endParaRPr lang="en-US" dirty="0"/>
          </a:p>
        </p:txBody>
      </p:sp>
    </p:spTree>
    <p:extLst>
      <p:ext uri="{BB962C8B-B14F-4D97-AF65-F5344CB8AC3E}">
        <p14:creationId xmlns:p14="http://schemas.microsoft.com/office/powerpoint/2010/main" val="206271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BEA1-B209-4396-BA74-54B57E8D55B0}"/>
              </a:ext>
            </a:extLst>
          </p:cNvPr>
          <p:cNvSpPr>
            <a:spLocks noGrp="1"/>
          </p:cNvSpPr>
          <p:nvPr>
            <p:ph type="title"/>
          </p:nvPr>
        </p:nvSpPr>
        <p:spPr/>
        <p:txBody>
          <a:bodyPr/>
          <a:lstStyle/>
          <a:p>
            <a:r>
              <a:rPr lang="en-US" dirty="0"/>
              <a:t>Today’s Presenters (cont.)</a:t>
            </a:r>
          </a:p>
        </p:txBody>
      </p:sp>
      <p:pic>
        <p:nvPicPr>
          <p:cNvPr id="16" name="Picture 15" descr="Logo for The Bizzell Group">
            <a:extLst>
              <a:ext uri="{FF2B5EF4-FFF2-40B4-BE49-F238E27FC236}">
                <a16:creationId xmlns:a16="http://schemas.microsoft.com/office/drawing/2014/main" id="{51652AEF-DF55-4159-9A34-A6154AF6BA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76926" y="285332"/>
            <a:ext cx="1710052" cy="1710052"/>
          </a:xfrm>
          <a:prstGeom prst="ellipse">
            <a:avLst/>
          </a:prstGeom>
        </p:spPr>
      </p:pic>
      <p:pic>
        <p:nvPicPr>
          <p:cNvPr id="3" name="Picture 2">
            <a:extLst>
              <a:ext uri="{FF2B5EF4-FFF2-40B4-BE49-F238E27FC236}">
                <a16:creationId xmlns:a16="http://schemas.microsoft.com/office/drawing/2014/main" id="{BC00765D-53B6-4DE9-A0B7-7051E65D40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4039" y="1985315"/>
            <a:ext cx="3200677" cy="3200677"/>
          </a:xfrm>
          <a:prstGeom prst="rect">
            <a:avLst/>
          </a:prstGeom>
        </p:spPr>
      </p:pic>
      <p:sp>
        <p:nvSpPr>
          <p:cNvPr id="6" name="Content Placeholder 5">
            <a:extLst>
              <a:ext uri="{FF2B5EF4-FFF2-40B4-BE49-F238E27FC236}">
                <a16:creationId xmlns:a16="http://schemas.microsoft.com/office/drawing/2014/main" id="{AFE8A033-E0CE-4B54-9938-229D3EDE1C2E}"/>
              </a:ext>
            </a:extLst>
          </p:cNvPr>
          <p:cNvSpPr>
            <a:spLocks noGrp="1"/>
          </p:cNvSpPr>
          <p:nvPr>
            <p:ph idx="1"/>
          </p:nvPr>
        </p:nvSpPr>
        <p:spPr>
          <a:xfrm>
            <a:off x="3657600" y="1825625"/>
            <a:ext cx="7696200" cy="4351338"/>
          </a:xfrm>
        </p:spPr>
        <p:txBody>
          <a:bodyPr>
            <a:normAutofit fontScale="62500" lnSpcReduction="20000"/>
          </a:bodyPr>
          <a:lstStyle/>
          <a:p>
            <a:pPr marL="0" indent="0">
              <a:buNone/>
            </a:pPr>
            <a:r>
              <a:rPr lang="en-US" sz="4500" b="1" dirty="0"/>
              <a:t>NANCY BATEMAN, MSW </a:t>
            </a:r>
          </a:p>
          <a:p>
            <a:pPr marL="0" indent="0">
              <a:buNone/>
            </a:pPr>
            <a:r>
              <a:rPr lang="en-US" i="1" dirty="0"/>
              <a:t>Senior Public Health Analyst &amp; Technical Writer, </a:t>
            </a:r>
            <a:r>
              <a:rPr lang="en-US" dirty="0"/>
              <a:t>THE BIZZELL GROUP</a:t>
            </a:r>
            <a:endParaRPr lang="en-US" dirty="0">
              <a:cs typeface="Calibri"/>
            </a:endParaRPr>
          </a:p>
          <a:p>
            <a:pPr marL="0" indent="0" algn="just">
              <a:lnSpc>
                <a:spcPct val="120000"/>
              </a:lnSpc>
              <a:buNone/>
            </a:pPr>
            <a:r>
              <a:rPr lang="en-US" sz="2900" dirty="0">
                <a:latin typeface="+mn-lt"/>
                <a:cs typeface="+mn-cs"/>
              </a:rPr>
              <a:t>Ms. Bateman has decades of experience in developing culturally competent written communications utilizing person-first and inclusive language and writing for diverse audiences for the U.S. Department of Health and Human Services (HHS), including the National Institutes of Health, the Centers for Disease Control and Prevention (CDC), the Food and Drug Administration, and the Substance Abuse and Mental Health Services Administration; and the U.S. Department of Defense and U.S. Department of Labor. She has 30+ years of experience as a policy analyst, program manager, technical writer, and clinically trained social worker, including 10 years as an Employee Assistance Program manager working with diverse populations. She is proudest of her work in the behavioral health field, which has given her an understanding of the specific cultural, language, social, and economic nuances of people and organizations.</a:t>
            </a:r>
          </a:p>
        </p:txBody>
      </p:sp>
      <p:sp>
        <p:nvSpPr>
          <p:cNvPr id="4" name="Slide Number Placeholder 3">
            <a:extLst>
              <a:ext uri="{FF2B5EF4-FFF2-40B4-BE49-F238E27FC236}">
                <a16:creationId xmlns:a16="http://schemas.microsoft.com/office/drawing/2014/main" id="{536FA10D-A1B5-43BF-A7F8-106FBBCA3AE4}"/>
              </a:ext>
            </a:extLst>
          </p:cNvPr>
          <p:cNvSpPr>
            <a:spLocks noGrp="1"/>
          </p:cNvSpPr>
          <p:nvPr>
            <p:ph type="sldNum" sz="quarter" idx="10"/>
          </p:nvPr>
        </p:nvSpPr>
        <p:spPr/>
        <p:txBody>
          <a:bodyPr/>
          <a:lstStyle/>
          <a:p>
            <a:pPr algn="ctr"/>
            <a:fld id="{F5E17C3A-7C92-4971-9DA5-1ACF7FF7D4AF}" type="slidenum">
              <a:rPr lang="en-US" smtClean="0"/>
              <a:pPr algn="ctr"/>
              <a:t>3</a:t>
            </a:fld>
            <a:endParaRPr lang="en-US" dirty="0"/>
          </a:p>
        </p:txBody>
      </p:sp>
    </p:spTree>
    <p:extLst>
      <p:ext uri="{BB962C8B-B14F-4D97-AF65-F5344CB8AC3E}">
        <p14:creationId xmlns:p14="http://schemas.microsoft.com/office/powerpoint/2010/main" val="2001252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3D2F-F104-47AB-A68E-B9C1D3C323B8}"/>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D6F8D7D8-F262-4C23-84C7-AB6E74CBE1A4}"/>
              </a:ext>
            </a:extLst>
          </p:cNvPr>
          <p:cNvSpPr>
            <a:spLocks noGrp="1"/>
          </p:cNvSpPr>
          <p:nvPr>
            <p:ph idx="1"/>
          </p:nvPr>
        </p:nvSpPr>
        <p:spPr>
          <a:xfrm>
            <a:off x="463522" y="1628855"/>
            <a:ext cx="10890278" cy="4351338"/>
          </a:xfrm>
        </p:spPr>
        <p:txBody>
          <a:bodyPr vert="horz" lIns="91440" tIns="45720" rIns="91440" bIns="45720" rtlCol="0" anchor="t">
            <a:normAutofit fontScale="70000" lnSpcReduction="20000"/>
          </a:bodyPr>
          <a:lstStyle/>
          <a:p>
            <a:pPr marL="228600" lvl="1">
              <a:lnSpc>
                <a:spcPct val="110000"/>
              </a:lnSpc>
              <a:spcBef>
                <a:spcPts val="600"/>
              </a:spcBef>
              <a:buFont typeface="Symbol" panose="05050102010706020507" pitchFamily="18" charset="2"/>
              <a:buChar char=""/>
              <a:defRPr/>
            </a:pPr>
            <a:r>
              <a:rPr lang="en-US" sz="3600" dirty="0"/>
              <a:t>Tailor communications for the audience. </a:t>
            </a:r>
          </a:p>
          <a:p>
            <a:pPr marL="228600" lvl="1">
              <a:lnSpc>
                <a:spcPct val="110000"/>
              </a:lnSpc>
              <a:spcBef>
                <a:spcPts val="600"/>
              </a:spcBef>
              <a:buFont typeface="Symbol" panose="05050102010706020507" pitchFamily="18" charset="2"/>
              <a:buChar char=""/>
              <a:defRPr/>
            </a:pPr>
            <a:r>
              <a:rPr lang="en-US" sz="3600" dirty="0"/>
              <a:t>Consider their:</a:t>
            </a:r>
          </a:p>
          <a:p>
            <a:pPr lvl="1">
              <a:lnSpc>
                <a:spcPct val="110000"/>
              </a:lnSpc>
              <a:spcBef>
                <a:spcPts val="600"/>
              </a:spcBef>
              <a:defRPr/>
            </a:pPr>
            <a:r>
              <a:rPr lang="en-US" sz="2800" dirty="0"/>
              <a:t>Identity</a:t>
            </a:r>
          </a:p>
          <a:p>
            <a:pPr lvl="2">
              <a:lnSpc>
                <a:spcPct val="110000"/>
              </a:lnSpc>
              <a:spcBef>
                <a:spcPts val="600"/>
              </a:spcBef>
              <a:buClr>
                <a:schemeClr val="accent1"/>
              </a:buClr>
              <a:buSzPct val="100000"/>
            </a:pPr>
            <a:r>
              <a:rPr lang="en-US" sz="2900" dirty="0"/>
              <a:t>Ability and disability</a:t>
            </a:r>
          </a:p>
          <a:p>
            <a:pPr lvl="2">
              <a:lnSpc>
                <a:spcPct val="110000"/>
              </a:lnSpc>
              <a:spcBef>
                <a:spcPts val="600"/>
              </a:spcBef>
              <a:buClr>
                <a:schemeClr val="accent1"/>
              </a:buClr>
              <a:buSzPct val="100000"/>
            </a:pPr>
            <a:r>
              <a:rPr lang="en-US" sz="2900" dirty="0"/>
              <a:t>Age </a:t>
            </a:r>
          </a:p>
          <a:p>
            <a:pPr lvl="2">
              <a:lnSpc>
                <a:spcPct val="110000"/>
              </a:lnSpc>
              <a:spcBef>
                <a:spcPts val="600"/>
              </a:spcBef>
              <a:buClr>
                <a:schemeClr val="accent1"/>
              </a:buClr>
              <a:buSzPct val="100000"/>
            </a:pPr>
            <a:r>
              <a:rPr lang="en-US" sz="2900" dirty="0"/>
              <a:t>Gender and sexuality</a:t>
            </a:r>
          </a:p>
          <a:p>
            <a:pPr lvl="2">
              <a:lnSpc>
                <a:spcPct val="110000"/>
              </a:lnSpc>
              <a:spcBef>
                <a:spcPts val="600"/>
              </a:spcBef>
              <a:buClr>
                <a:schemeClr val="accent1"/>
              </a:buClr>
              <a:buSzPct val="100000"/>
            </a:pPr>
            <a:r>
              <a:rPr lang="en-US" sz="2900" dirty="0"/>
              <a:t>Nationality </a:t>
            </a:r>
          </a:p>
          <a:p>
            <a:pPr lvl="2">
              <a:lnSpc>
                <a:spcPct val="110000"/>
              </a:lnSpc>
              <a:spcBef>
                <a:spcPts val="600"/>
              </a:spcBef>
              <a:buClr>
                <a:schemeClr val="accent1"/>
              </a:buClr>
              <a:buSzPct val="100000"/>
            </a:pPr>
            <a:r>
              <a:rPr lang="en-US" sz="2900" dirty="0"/>
              <a:t>Race, ethnicity, and religion </a:t>
            </a:r>
          </a:p>
          <a:p>
            <a:pPr marL="228600" lvl="1">
              <a:lnSpc>
                <a:spcPct val="110000"/>
              </a:lnSpc>
              <a:spcBef>
                <a:spcPts val="600"/>
              </a:spcBef>
              <a:buFont typeface="Symbol" panose="05050102010706020507" pitchFamily="18" charset="2"/>
              <a:buChar char=""/>
              <a:defRPr/>
            </a:pPr>
            <a:r>
              <a:rPr lang="en-US" sz="3600" dirty="0"/>
              <a:t>Literacy levels</a:t>
            </a:r>
          </a:p>
          <a:p>
            <a:pPr marL="228600" lvl="1">
              <a:lnSpc>
                <a:spcPct val="110000"/>
              </a:lnSpc>
              <a:spcBef>
                <a:spcPts val="600"/>
              </a:spcBef>
              <a:buFont typeface="Symbol" panose="05050102010706020507" pitchFamily="18" charset="2"/>
              <a:buChar char=""/>
              <a:defRPr/>
            </a:pPr>
            <a:r>
              <a:rPr lang="en-US" sz="3600" dirty="0"/>
              <a:t>Primary spoken language </a:t>
            </a:r>
          </a:p>
          <a:p>
            <a:pPr marL="228600" lvl="1">
              <a:lnSpc>
                <a:spcPct val="110000"/>
              </a:lnSpc>
              <a:spcBef>
                <a:spcPts val="600"/>
              </a:spcBef>
              <a:buFont typeface="Symbol" panose="05050102010706020507" pitchFamily="18" charset="2"/>
              <a:buChar char=""/>
              <a:defRPr/>
            </a:pPr>
            <a:r>
              <a:rPr lang="en-US" sz="3600" dirty="0"/>
              <a:t>Input when feasible</a:t>
            </a:r>
          </a:p>
        </p:txBody>
      </p:sp>
      <p:sp>
        <p:nvSpPr>
          <p:cNvPr id="4" name="Slide Number Placeholder 3">
            <a:extLst>
              <a:ext uri="{FF2B5EF4-FFF2-40B4-BE49-F238E27FC236}">
                <a16:creationId xmlns:a16="http://schemas.microsoft.com/office/drawing/2014/main" id="{D2A03FC8-8C63-4A38-99CA-E14E720BB729}"/>
              </a:ext>
            </a:extLst>
          </p:cNvPr>
          <p:cNvSpPr>
            <a:spLocks noGrp="1"/>
          </p:cNvSpPr>
          <p:nvPr>
            <p:ph type="sldNum" sz="quarter" idx="10"/>
          </p:nvPr>
        </p:nvSpPr>
        <p:spPr/>
        <p:txBody>
          <a:bodyPr/>
          <a:lstStyle/>
          <a:p>
            <a:pPr algn="ctr"/>
            <a:fld id="{5A0CE3B7-701E-4BC3-B6DB-03D5637B7276}" type="slidenum">
              <a:rPr lang="en-US" smtClean="0"/>
              <a:pPr algn="ctr"/>
              <a:t>30</a:t>
            </a:fld>
            <a:endParaRPr lang="en-US" dirty="0"/>
          </a:p>
        </p:txBody>
      </p:sp>
    </p:spTree>
    <p:extLst>
      <p:ext uri="{BB962C8B-B14F-4D97-AF65-F5344CB8AC3E}">
        <p14:creationId xmlns:p14="http://schemas.microsoft.com/office/powerpoint/2010/main" val="29239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630A4-E6BF-4239-B79E-2D38EEECDCD3}"/>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DC7E67D4-8BA2-4EFB-8A54-F8544A3A1FF6}"/>
              </a:ext>
            </a:extLst>
          </p:cNvPr>
          <p:cNvSpPr>
            <a:spLocks noGrp="1"/>
          </p:cNvSpPr>
          <p:nvPr>
            <p:ph idx="1"/>
          </p:nvPr>
        </p:nvSpPr>
        <p:spPr/>
        <p:txBody>
          <a:bodyPr vert="horz" lIns="91440" tIns="45720" rIns="91440" bIns="45720" rtlCol="0" anchor="t">
            <a:normAutofit/>
          </a:bodyPr>
          <a:lstStyle/>
          <a:p>
            <a:pPr marL="0" marR="0" lvl="0" indent="0">
              <a:spcBef>
                <a:spcPts val="0"/>
              </a:spcBef>
              <a:spcAft>
                <a:spcPts val="0"/>
              </a:spcAft>
              <a:buNone/>
            </a:pPr>
            <a:r>
              <a:rPr lang="en-US" dirty="0">
                <a:latin typeface="+mn-lt"/>
                <a:ea typeface="Times New Roman" panose="02020603050405020304" pitchFamily="18" charset="0"/>
                <a:cs typeface="Calibri"/>
              </a:rPr>
              <a:t>When selecting images:</a:t>
            </a:r>
            <a:endParaRPr lang="en-US" dirty="0">
              <a:latin typeface="+mn-lt"/>
              <a:ea typeface="Times New Roman" panose="02020603050405020304" pitchFamily="18" charset="0"/>
            </a:endParaRPr>
          </a:p>
          <a:p>
            <a:pPr marL="228600" lvl="1">
              <a:spcBef>
                <a:spcPts val="1000"/>
              </a:spcBef>
              <a:spcAft>
                <a:spcPts val="600"/>
              </a:spcAft>
              <a:buFont typeface="Symbol" panose="05050102010706020507" pitchFamily="18" charset="2"/>
              <a:buChar char=""/>
              <a:defRPr/>
            </a:pPr>
            <a:r>
              <a:rPr lang="en-US" sz="2800" dirty="0"/>
              <a:t>Represent diverse genders, races, ethnic groups, and people with visible disabilities.</a:t>
            </a:r>
          </a:p>
          <a:p>
            <a:pPr marL="228600" lvl="1">
              <a:spcBef>
                <a:spcPts val="1000"/>
              </a:spcBef>
              <a:spcAft>
                <a:spcPts val="600"/>
              </a:spcAft>
              <a:buFont typeface="Symbol" panose="05050102010706020507" pitchFamily="18" charset="2"/>
              <a:buChar char=""/>
              <a:defRPr/>
            </a:pPr>
            <a:r>
              <a:rPr lang="en-US" sz="2800" dirty="0"/>
              <a:t>Avoid always using traditional/cultural dress images, depicting inequity in status, and perpetuating unhealthy body images or racial and ethnic minority group caricatures.</a:t>
            </a:r>
          </a:p>
          <a:p>
            <a:pPr marL="228600" lvl="1">
              <a:spcBef>
                <a:spcPts val="1000"/>
              </a:spcBef>
              <a:spcAft>
                <a:spcPts val="600"/>
              </a:spcAft>
              <a:buFont typeface="Symbol" panose="05050102010706020507" pitchFamily="18" charset="2"/>
              <a:buChar char=""/>
              <a:defRPr/>
            </a:pPr>
            <a:r>
              <a:rPr lang="en-US" sz="2800" dirty="0"/>
              <a:t>Use cultural artifacts only when they have appropriate meaning to the communications.</a:t>
            </a:r>
          </a:p>
        </p:txBody>
      </p:sp>
      <p:sp>
        <p:nvSpPr>
          <p:cNvPr id="4" name="Slide Number Placeholder 3">
            <a:extLst>
              <a:ext uri="{FF2B5EF4-FFF2-40B4-BE49-F238E27FC236}">
                <a16:creationId xmlns:a16="http://schemas.microsoft.com/office/drawing/2014/main" id="{B33C8270-9171-4407-900E-90C1F448F89A}"/>
              </a:ext>
            </a:extLst>
          </p:cNvPr>
          <p:cNvSpPr>
            <a:spLocks noGrp="1"/>
          </p:cNvSpPr>
          <p:nvPr>
            <p:ph type="sldNum" sz="quarter" idx="10"/>
          </p:nvPr>
        </p:nvSpPr>
        <p:spPr/>
        <p:txBody>
          <a:bodyPr/>
          <a:lstStyle/>
          <a:p>
            <a:pPr algn="ctr"/>
            <a:fld id="{5A0CE3B7-701E-4BC3-B6DB-03D5637B7276}" type="slidenum">
              <a:rPr lang="en-US" smtClean="0"/>
              <a:pPr algn="ctr"/>
              <a:t>31</a:t>
            </a:fld>
            <a:endParaRPr lang="en-US" dirty="0"/>
          </a:p>
        </p:txBody>
      </p:sp>
    </p:spTree>
    <p:extLst>
      <p:ext uri="{BB962C8B-B14F-4D97-AF65-F5344CB8AC3E}">
        <p14:creationId xmlns:p14="http://schemas.microsoft.com/office/powerpoint/2010/main" val="71192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D6F4-F1AB-4EBA-98B5-6EAD53C14BF9}"/>
              </a:ext>
            </a:extLst>
          </p:cNvPr>
          <p:cNvSpPr>
            <a:spLocks noGrp="1"/>
          </p:cNvSpPr>
          <p:nvPr>
            <p:ph type="title"/>
          </p:nvPr>
        </p:nvSpPr>
        <p:spPr>
          <a:xfrm>
            <a:off x="463522" y="365125"/>
            <a:ext cx="10890278" cy="1000379"/>
          </a:xfrm>
        </p:spPr>
        <p:txBody>
          <a:bodyPr/>
          <a:lstStyle/>
          <a:p>
            <a:r>
              <a:rPr lang="en-US" dirty="0"/>
              <a:t>Inclusive Language/Formats</a:t>
            </a:r>
          </a:p>
        </p:txBody>
      </p:sp>
      <p:sp>
        <p:nvSpPr>
          <p:cNvPr id="3" name="Content Placeholder 2">
            <a:extLst>
              <a:ext uri="{FF2B5EF4-FFF2-40B4-BE49-F238E27FC236}">
                <a16:creationId xmlns:a16="http://schemas.microsoft.com/office/drawing/2014/main" id="{00D7E827-A386-4A20-A356-97C38074607D}"/>
              </a:ext>
            </a:extLst>
          </p:cNvPr>
          <p:cNvSpPr>
            <a:spLocks noGrp="1"/>
          </p:cNvSpPr>
          <p:nvPr>
            <p:ph idx="1"/>
          </p:nvPr>
        </p:nvSpPr>
        <p:spPr>
          <a:xfrm>
            <a:off x="463522" y="1302956"/>
            <a:ext cx="10615810" cy="4701731"/>
          </a:xfrm>
        </p:spPr>
        <p:txBody>
          <a:bodyPr vert="horz" lIns="91440" tIns="45720" rIns="91440" bIns="45720" rtlCol="0" anchor="t">
            <a:noAutofit/>
          </a:bodyPr>
          <a:lstStyle/>
          <a:p>
            <a:pPr marL="228600" lvl="1">
              <a:lnSpc>
                <a:spcPct val="110000"/>
              </a:lnSpc>
              <a:spcBef>
                <a:spcPts val="1000"/>
              </a:spcBef>
              <a:spcAft>
                <a:spcPts val="600"/>
              </a:spcAft>
              <a:buFont typeface="Symbol" panose="05050102010706020507" pitchFamily="18" charset="2"/>
              <a:buChar char=""/>
              <a:tabLst>
                <a:tab pos="457200" algn="l"/>
              </a:tabLst>
              <a:defRPr/>
            </a:pPr>
            <a:r>
              <a:rPr lang="en-US" sz="1800" dirty="0"/>
              <a:t>Avoid using adjectives such as “vulnerable,” “marginalized,” and “high-risk.” Choose terms that focus on systems and how/why some groups are more affected. </a:t>
            </a:r>
          </a:p>
          <a:p>
            <a:pPr marL="228600" lvl="1">
              <a:lnSpc>
                <a:spcPct val="110000"/>
              </a:lnSpc>
              <a:spcBef>
                <a:spcPts val="1000"/>
              </a:spcBef>
              <a:spcAft>
                <a:spcPts val="600"/>
              </a:spcAft>
              <a:buFont typeface="Symbol" panose="05050102010706020507" pitchFamily="18" charset="2"/>
              <a:buChar char=""/>
              <a:tabLst>
                <a:tab pos="457200" algn="l"/>
              </a:tabLst>
              <a:defRPr/>
            </a:pPr>
            <a:r>
              <a:rPr lang="en-US" sz="1800" dirty="0"/>
              <a:t>Use person-first language. Avoid dehumanizing language.</a:t>
            </a:r>
          </a:p>
          <a:p>
            <a:pPr marL="228600" lvl="1">
              <a:lnSpc>
                <a:spcPct val="110000"/>
              </a:lnSpc>
              <a:spcBef>
                <a:spcPts val="1000"/>
              </a:spcBef>
              <a:spcAft>
                <a:spcPts val="600"/>
              </a:spcAft>
              <a:buFont typeface="Symbol" panose="05050102010706020507" pitchFamily="18" charset="2"/>
              <a:buChar char=""/>
              <a:tabLst>
                <a:tab pos="457200" algn="l"/>
                <a:tab pos="966788" algn="l"/>
              </a:tabLst>
              <a:defRPr/>
            </a:pPr>
            <a:r>
              <a:rPr lang="en-US" sz="1800" dirty="0"/>
              <a:t>Be as specific as possible when referring to groups and remember that there are many types of subpopulations.</a:t>
            </a:r>
          </a:p>
          <a:p>
            <a:pPr marL="228600" lvl="1">
              <a:lnSpc>
                <a:spcPct val="110000"/>
              </a:lnSpc>
              <a:spcBef>
                <a:spcPts val="1000"/>
              </a:spcBef>
              <a:spcAft>
                <a:spcPts val="600"/>
              </a:spcAft>
              <a:buFont typeface="Symbol" panose="05050102010706020507" pitchFamily="18" charset="2"/>
              <a:buChar char=""/>
              <a:tabLst>
                <a:tab pos="457200" algn="l"/>
              </a:tabLst>
              <a:defRPr/>
            </a:pPr>
            <a:r>
              <a:rPr lang="en-US" sz="1800" dirty="0"/>
              <a:t>Avoid terms with violent connotations (“tackle,” “combat”) when referring to people, groups, and communities.</a:t>
            </a:r>
          </a:p>
          <a:p>
            <a:pPr marL="228600" lvl="1">
              <a:lnSpc>
                <a:spcPct val="110000"/>
              </a:lnSpc>
              <a:spcBef>
                <a:spcPts val="1000"/>
              </a:spcBef>
              <a:spcAft>
                <a:spcPts val="600"/>
              </a:spcAft>
              <a:buFont typeface="Symbol" panose="05050102010706020507" pitchFamily="18" charset="2"/>
              <a:buChar char=""/>
              <a:tabLst>
                <a:tab pos="457200" algn="l"/>
              </a:tabLst>
              <a:defRPr/>
            </a:pPr>
            <a:r>
              <a:rPr lang="en-US" sz="1800" dirty="0"/>
              <a:t>Avoid terms that may be unintentionally blaming.</a:t>
            </a:r>
          </a:p>
          <a:p>
            <a:pPr marL="228600" lvl="1">
              <a:lnSpc>
                <a:spcPct val="110000"/>
              </a:lnSpc>
              <a:spcBef>
                <a:spcPts val="1000"/>
              </a:spcBef>
              <a:spcAft>
                <a:spcPts val="600"/>
              </a:spcAft>
              <a:buFont typeface="Symbol" panose="05050102010706020507" pitchFamily="18" charset="2"/>
              <a:buChar char=""/>
              <a:tabLst>
                <a:tab pos="457200" algn="l"/>
              </a:tabLst>
              <a:defRPr/>
            </a:pPr>
            <a:r>
              <a:rPr lang="en-US" sz="1800" dirty="0"/>
              <a:t>Use straightforward, easy-to-understand language. </a:t>
            </a:r>
          </a:p>
          <a:p>
            <a:pPr marL="228600" lvl="1">
              <a:lnSpc>
                <a:spcPct val="110000"/>
              </a:lnSpc>
              <a:spcBef>
                <a:spcPts val="1000"/>
              </a:spcBef>
              <a:spcAft>
                <a:spcPts val="600"/>
              </a:spcAft>
              <a:buFont typeface="Symbol" panose="05050102010706020507" pitchFamily="18" charset="2"/>
              <a:buChar char=""/>
              <a:tabLst>
                <a:tab pos="457200" algn="l"/>
              </a:tabLst>
              <a:defRPr/>
            </a:pPr>
            <a:r>
              <a:rPr lang="en-US" sz="1800" dirty="0"/>
              <a:t>Consider appropriate formats for your audience: audio, video, braille, large print, visual/graphic imagery, American Sign Language, closed captioning, plain language.</a:t>
            </a:r>
          </a:p>
        </p:txBody>
      </p:sp>
      <p:sp>
        <p:nvSpPr>
          <p:cNvPr id="4" name="Slide Number Placeholder 3">
            <a:extLst>
              <a:ext uri="{FF2B5EF4-FFF2-40B4-BE49-F238E27FC236}">
                <a16:creationId xmlns:a16="http://schemas.microsoft.com/office/drawing/2014/main" id="{48BD8653-4835-421C-830E-303DF1D61450}"/>
              </a:ext>
            </a:extLst>
          </p:cNvPr>
          <p:cNvSpPr>
            <a:spLocks noGrp="1"/>
          </p:cNvSpPr>
          <p:nvPr>
            <p:ph type="sldNum" sz="quarter" idx="10"/>
          </p:nvPr>
        </p:nvSpPr>
        <p:spPr/>
        <p:txBody>
          <a:bodyPr/>
          <a:lstStyle/>
          <a:p>
            <a:pPr algn="ctr"/>
            <a:fld id="{5A0CE3B7-701E-4BC3-B6DB-03D5637B7276}" type="slidenum">
              <a:rPr lang="en-US" smtClean="0"/>
              <a:pPr algn="ctr"/>
              <a:t>32</a:t>
            </a:fld>
            <a:endParaRPr lang="en-US" dirty="0"/>
          </a:p>
        </p:txBody>
      </p:sp>
    </p:spTree>
    <p:extLst>
      <p:ext uri="{BB962C8B-B14F-4D97-AF65-F5344CB8AC3E}">
        <p14:creationId xmlns:p14="http://schemas.microsoft.com/office/powerpoint/2010/main" val="1885129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8386-351E-4C37-8346-2B6361D20A11}"/>
              </a:ext>
            </a:extLst>
          </p:cNvPr>
          <p:cNvSpPr>
            <a:spLocks noGrp="1"/>
          </p:cNvSpPr>
          <p:nvPr>
            <p:ph type="title"/>
          </p:nvPr>
        </p:nvSpPr>
        <p:spPr>
          <a:xfrm>
            <a:off x="421893" y="907288"/>
            <a:ext cx="5674107" cy="1124712"/>
          </a:xfrm>
        </p:spPr>
        <p:txBody>
          <a:bodyPr anchor="b">
            <a:normAutofit/>
          </a:bodyPr>
          <a:lstStyle/>
          <a:p>
            <a:r>
              <a:rPr lang="en-US" dirty="0">
                <a:cs typeface="Calibri Light"/>
              </a:rPr>
              <a:t>Ice Breaker Follow-Up</a:t>
            </a:r>
            <a:endParaRPr lang="en-US" dirty="0"/>
          </a:p>
        </p:txBody>
      </p:sp>
      <p:sp>
        <p:nvSpPr>
          <p:cNvPr id="9" name="Content Placeholder 2">
            <a:extLst>
              <a:ext uri="{FF2B5EF4-FFF2-40B4-BE49-F238E27FC236}">
                <a16:creationId xmlns:a16="http://schemas.microsoft.com/office/drawing/2014/main" id="{A82C8BE1-77B0-4820-9862-C2FDD3963F44}"/>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700" dirty="0"/>
              <a:t>How would you describe yourself? </a:t>
            </a:r>
          </a:p>
          <a:p>
            <a:r>
              <a:rPr lang="en-US" sz="1700" dirty="0"/>
              <a:t>Add your personal identifiers to the Word Cloud.</a:t>
            </a:r>
          </a:p>
        </p:txBody>
      </p:sp>
      <p:pic>
        <p:nvPicPr>
          <p:cNvPr id="4" name="Picture 4" descr="A picture containing ice cubes&#10;">
            <a:extLst>
              <a:ext uri="{FF2B5EF4-FFF2-40B4-BE49-F238E27FC236}">
                <a16:creationId xmlns:a16="http://schemas.microsoft.com/office/drawing/2014/main" id="{7B5EF477-2C37-4F3D-8A82-0F384C0A0FE4}"/>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546679" y="354518"/>
            <a:ext cx="7050567" cy="5574073"/>
          </a:xfrm>
          <a:prstGeom prst="rect">
            <a:avLst/>
          </a:prstGeom>
        </p:spPr>
      </p:pic>
      <p:sp>
        <p:nvSpPr>
          <p:cNvPr id="3" name="Slide Number Placeholder 2">
            <a:extLst>
              <a:ext uri="{FF2B5EF4-FFF2-40B4-BE49-F238E27FC236}">
                <a16:creationId xmlns:a16="http://schemas.microsoft.com/office/drawing/2014/main" id="{89310959-E4D0-46A3-B244-6F8E440847A7}"/>
              </a:ext>
            </a:extLst>
          </p:cNvPr>
          <p:cNvSpPr>
            <a:spLocks noGrp="1"/>
          </p:cNvSpPr>
          <p:nvPr>
            <p:ph type="sldNum" sz="quarter" idx="10"/>
          </p:nvPr>
        </p:nvSpPr>
        <p:spPr/>
        <p:txBody>
          <a:bodyPr/>
          <a:lstStyle/>
          <a:p>
            <a:pPr algn="ctr"/>
            <a:fld id="{5A0CE3B7-701E-4BC3-B6DB-03D5637B7276}" type="slidenum">
              <a:rPr lang="en-US" smtClean="0"/>
              <a:pPr algn="ctr"/>
              <a:t>33</a:t>
            </a:fld>
            <a:endParaRPr lang="en-US" dirty="0"/>
          </a:p>
        </p:txBody>
      </p:sp>
      <p:sp>
        <p:nvSpPr>
          <p:cNvPr id="5" name="TextBox 4">
            <a:extLst>
              <a:ext uri="{FF2B5EF4-FFF2-40B4-BE49-F238E27FC236}">
                <a16:creationId xmlns:a16="http://schemas.microsoft.com/office/drawing/2014/main" id="{0C9AB910-5DE9-44FD-A305-A749AB771C39}"/>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a:extLst>
                    <a:ext uri="{A12FA001-AC4F-418D-AE19-62706E023703}">
                      <ahyp:hlinkClr xmlns:ahyp="http://schemas.microsoft.com/office/drawing/2018/hyperlinkcolor" val="tx"/>
                    </a:ext>
                  </a:extLst>
                </a:hlinkClick>
              </a:rPr>
              <a:t>CC BY-SA-NC</a:t>
            </a:r>
            <a:r>
              <a:rPr lang="en-US" sz="700" dirty="0">
                <a:solidFill>
                  <a:srgbClr val="FFFFFF"/>
                </a:solidFill>
              </a:rPr>
              <a:t>.</a:t>
            </a:r>
          </a:p>
        </p:txBody>
      </p:sp>
    </p:spTree>
    <p:extLst>
      <p:ext uri="{BB962C8B-B14F-4D97-AF65-F5344CB8AC3E}">
        <p14:creationId xmlns:p14="http://schemas.microsoft.com/office/powerpoint/2010/main" val="120917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647D5-A9AF-4622-B5AF-CDC75C03C5E9}"/>
              </a:ext>
            </a:extLst>
          </p:cNvPr>
          <p:cNvSpPr>
            <a:spLocks noGrp="1"/>
          </p:cNvSpPr>
          <p:nvPr>
            <p:ph type="title"/>
          </p:nvPr>
        </p:nvSpPr>
        <p:spPr/>
        <p:txBody>
          <a:bodyPr/>
          <a:lstStyle/>
          <a:p>
            <a:r>
              <a:rPr lang="en-US" dirty="0">
                <a:solidFill>
                  <a:schemeClr val="bg1"/>
                </a:solidFill>
              </a:rPr>
              <a:t>Questions &amp; Answers</a:t>
            </a:r>
          </a:p>
        </p:txBody>
      </p:sp>
      <p:pic>
        <p:nvPicPr>
          <p:cNvPr id="5" name="Picture 4">
            <a:extLst>
              <a:ext uri="{FF2B5EF4-FFF2-40B4-BE49-F238E27FC236}">
                <a16:creationId xmlns:a16="http://schemas.microsoft.com/office/drawing/2014/main" id="{D6ECC627-F451-4063-8A9B-0E1D6EF7C7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4780" y="1472014"/>
            <a:ext cx="11522439" cy="3913971"/>
          </a:xfrm>
          <a:prstGeom prst="rect">
            <a:avLst/>
          </a:prstGeom>
        </p:spPr>
      </p:pic>
      <p:sp>
        <p:nvSpPr>
          <p:cNvPr id="2" name="Slide Number Placeholder 1">
            <a:extLst>
              <a:ext uri="{FF2B5EF4-FFF2-40B4-BE49-F238E27FC236}">
                <a16:creationId xmlns:a16="http://schemas.microsoft.com/office/drawing/2014/main" id="{C17C8FB2-0700-4C49-9B00-C0AC61C1CD58}"/>
              </a:ext>
            </a:extLst>
          </p:cNvPr>
          <p:cNvSpPr>
            <a:spLocks noGrp="1"/>
          </p:cNvSpPr>
          <p:nvPr>
            <p:ph type="sldNum" sz="quarter" idx="10"/>
          </p:nvPr>
        </p:nvSpPr>
        <p:spPr/>
        <p:txBody>
          <a:bodyPr/>
          <a:lstStyle/>
          <a:p>
            <a:pPr algn="ctr"/>
            <a:fld id="{5A0CE3B7-701E-4BC3-B6DB-03D5637B7276}" type="slidenum">
              <a:rPr lang="en-US" smtClean="0"/>
              <a:pPr algn="ctr"/>
              <a:t>34</a:t>
            </a:fld>
            <a:endParaRPr lang="en-US" dirty="0"/>
          </a:p>
        </p:txBody>
      </p:sp>
    </p:spTree>
    <p:extLst>
      <p:ext uri="{BB962C8B-B14F-4D97-AF65-F5344CB8AC3E}">
        <p14:creationId xmlns:p14="http://schemas.microsoft.com/office/powerpoint/2010/main" val="214026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1C72-6DF4-4AAC-8364-0A5E7FE09B07}"/>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C622E4DE-3570-40FE-A386-EFDE6B4B7152}"/>
              </a:ext>
            </a:extLst>
          </p:cNvPr>
          <p:cNvSpPr>
            <a:spLocks noGrp="1"/>
          </p:cNvSpPr>
          <p:nvPr>
            <p:ph idx="1"/>
          </p:nvPr>
        </p:nvSpPr>
        <p:spPr>
          <a:xfrm>
            <a:off x="463522" y="1614609"/>
            <a:ext cx="10890278" cy="4351338"/>
          </a:xfrm>
        </p:spPr>
        <p:txBody>
          <a:bodyPr vert="horz" lIns="91440" tIns="45720" rIns="91440" bIns="45720" rtlCol="0" anchor="t">
            <a:normAutofit fontScale="92500"/>
          </a:bodyPr>
          <a:lstStyle/>
          <a:p>
            <a:pPr>
              <a:lnSpc>
                <a:spcPct val="107000"/>
              </a:lnSpc>
              <a:spcBef>
                <a:spcPts val="0"/>
              </a:spcBef>
              <a:spcAft>
                <a:spcPts val="800"/>
              </a:spcAft>
            </a:pPr>
            <a:r>
              <a:rPr lang="en-US" sz="1300" dirty="0">
                <a:effectLst/>
                <a:latin typeface="Calibri"/>
                <a:ea typeface="Calibri" panose="020F0502020204030204" pitchFamily="34" charset="0"/>
                <a:cs typeface="Calibri"/>
              </a:rPr>
              <a:t>American Medical Association and Association of American Medical Colleges. (2021). </a:t>
            </a:r>
            <a:r>
              <a:rPr lang="en-US" sz="1300" i="1" dirty="0">
                <a:effectLst/>
                <a:latin typeface="Calibri"/>
                <a:ea typeface="Calibri" panose="020F0502020204030204" pitchFamily="34" charset="0"/>
                <a:cs typeface="Calibri"/>
              </a:rPr>
              <a:t>Advancing health </a:t>
            </a:r>
            <a:r>
              <a:rPr lang="en-US" sz="1300" i="1" dirty="0">
                <a:latin typeface="Calibri"/>
                <a:ea typeface="Calibri" panose="020F0502020204030204" pitchFamily="34" charset="0"/>
                <a:cs typeface="Calibri"/>
              </a:rPr>
              <a:t>e</a:t>
            </a:r>
            <a:r>
              <a:rPr lang="en-US" sz="1300" i="1" dirty="0">
                <a:effectLst/>
                <a:latin typeface="Calibri"/>
                <a:ea typeface="Calibri" panose="020F0502020204030204" pitchFamily="34" charset="0"/>
                <a:cs typeface="Calibri"/>
              </a:rPr>
              <a:t>quity: A guide to language, narrative and concepts</a:t>
            </a:r>
            <a:r>
              <a:rPr lang="en-US" sz="1300" dirty="0">
                <a:effectLst/>
                <a:latin typeface="Calibri"/>
                <a:ea typeface="Calibri" panose="020F0502020204030204" pitchFamily="34" charset="0"/>
                <a:cs typeface="Calibri"/>
              </a:rPr>
              <a:t>. </a:t>
            </a:r>
            <a:r>
              <a:rPr lang="en-US" sz="1300" dirty="0">
                <a:solidFill>
                  <a:srgbClr val="0070C0"/>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https://www.ama-assn.org/equity-guide</a:t>
            </a:r>
            <a:endParaRPr lang="en-US" sz="1300" dirty="0">
              <a:solidFill>
                <a:srgbClr val="0070C0"/>
              </a:solidFill>
              <a:effectLst/>
              <a:latin typeface="Calibri"/>
              <a:ea typeface="Calibri" panose="020F0502020204030204" pitchFamily="34" charset="0"/>
              <a:cs typeface="Calibri"/>
            </a:endParaRPr>
          </a:p>
          <a:p>
            <a:pPr>
              <a:lnSpc>
                <a:spcPct val="107000"/>
              </a:lnSpc>
              <a:spcBef>
                <a:spcPts val="0"/>
              </a:spcBef>
              <a:spcAft>
                <a:spcPts val="800"/>
              </a:spcAft>
            </a:pPr>
            <a:r>
              <a:rPr lang="en-US" sz="1300" dirty="0">
                <a:effectLst/>
                <a:latin typeface="Calibri"/>
                <a:ea typeface="Calibri" panose="020F0502020204030204" pitchFamily="34" charset="0"/>
                <a:cs typeface="Calibri"/>
              </a:rPr>
              <a:t>American Psychological Association (APA) Style</a:t>
            </a:r>
            <a:r>
              <a:rPr lang="en-US" sz="1300" dirty="0">
                <a:latin typeface="Calibri"/>
                <a:ea typeface="Calibri" panose="020F0502020204030204" pitchFamily="34" charset="0"/>
                <a:cs typeface="Calibri"/>
              </a:rPr>
              <a:t>. (2019). </a:t>
            </a:r>
            <a:r>
              <a:rPr lang="en-US" sz="1300" i="1" dirty="0">
                <a:effectLst/>
                <a:latin typeface="Calibri"/>
                <a:ea typeface="Calibri" panose="020F0502020204030204" pitchFamily="34" charset="0"/>
                <a:cs typeface="Calibri"/>
              </a:rPr>
              <a:t>General </a:t>
            </a:r>
            <a:r>
              <a:rPr lang="en-US" sz="1300" i="1" dirty="0">
                <a:latin typeface="Calibri"/>
                <a:ea typeface="Calibri" panose="020F0502020204030204" pitchFamily="34" charset="0"/>
                <a:cs typeface="Calibri"/>
              </a:rPr>
              <a:t>principles</a:t>
            </a:r>
            <a:r>
              <a:rPr lang="en-US" sz="1300" i="1" dirty="0">
                <a:effectLst/>
                <a:latin typeface="Calibri"/>
                <a:ea typeface="Calibri" panose="020F0502020204030204" pitchFamily="34" charset="0"/>
                <a:cs typeface="Calibri"/>
              </a:rPr>
              <a:t> for </a:t>
            </a:r>
            <a:r>
              <a:rPr lang="en-US" sz="1300" i="1" dirty="0">
                <a:latin typeface="Calibri"/>
                <a:ea typeface="Calibri" panose="020F0502020204030204" pitchFamily="34" charset="0"/>
                <a:cs typeface="Calibri"/>
              </a:rPr>
              <a:t>reducing</a:t>
            </a:r>
            <a:r>
              <a:rPr lang="en-US" sz="1300" i="1" dirty="0">
                <a:effectLst/>
                <a:latin typeface="Calibri"/>
                <a:ea typeface="Calibri" panose="020F0502020204030204" pitchFamily="34" charset="0"/>
                <a:cs typeface="Calibri"/>
              </a:rPr>
              <a:t> </a:t>
            </a:r>
            <a:r>
              <a:rPr lang="en-US" sz="1300" i="1" dirty="0">
                <a:latin typeface="Calibri"/>
                <a:ea typeface="Calibri" panose="020F0502020204030204" pitchFamily="34" charset="0"/>
                <a:cs typeface="Calibri"/>
              </a:rPr>
              <a:t>bias. </a:t>
            </a:r>
            <a:r>
              <a:rPr lang="en-US" sz="1300" u="sng" dirty="0">
                <a:solidFill>
                  <a:srgbClr val="0070C0"/>
                </a:solidFill>
                <a:latin typeface="Calibri"/>
                <a:ea typeface="Calibri" panose="020F0502020204030204" pitchFamily="34" charset="0"/>
                <a:cs typeface="Calibri"/>
                <a:hlinkClick r:id="rId4"/>
              </a:rPr>
              <a:t>https</a:t>
            </a:r>
            <a:r>
              <a:rPr lang="en-US" sz="1300" u="sng" dirty="0">
                <a:solidFill>
                  <a:srgbClr val="0070C0"/>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://apastyle.apa.org/style-grammar-guidelines/bias-free-language/general-principles</a:t>
            </a:r>
            <a:endParaRPr lang="en-US" sz="1300" dirty="0">
              <a:solidFill>
                <a:srgbClr val="0070C0"/>
              </a:solidFill>
              <a:effectLst/>
              <a:latin typeface="Calibri"/>
              <a:ea typeface="Calibri" panose="020F0502020204030204" pitchFamily="34" charset="0"/>
              <a:cs typeface="Calibri"/>
            </a:endParaRPr>
          </a:p>
          <a:p>
            <a:pPr>
              <a:lnSpc>
                <a:spcPct val="107000"/>
              </a:lnSpc>
              <a:spcBef>
                <a:spcPts val="0"/>
              </a:spcBef>
              <a:spcAft>
                <a:spcPts val="800"/>
              </a:spcAft>
            </a:pPr>
            <a:r>
              <a:rPr lang="en-US" sz="1300" dirty="0">
                <a:effectLst/>
                <a:latin typeface="Calibri"/>
                <a:ea typeface="Calibri" panose="020F0502020204030204" pitchFamily="34" charset="0"/>
                <a:cs typeface="Calibri"/>
              </a:rPr>
              <a:t>APA. (2021). </a:t>
            </a:r>
            <a:r>
              <a:rPr lang="en-US" sz="1300" i="1" dirty="0">
                <a:effectLst/>
                <a:latin typeface="Calibri"/>
                <a:ea typeface="Calibri" panose="020F0502020204030204" pitchFamily="34" charset="0"/>
                <a:cs typeface="Calibri"/>
              </a:rPr>
              <a:t>Inclusive language guidelines</a:t>
            </a:r>
            <a:r>
              <a:rPr lang="en-US" sz="1300" dirty="0">
                <a:effectLst/>
                <a:latin typeface="Calibri"/>
                <a:ea typeface="Calibri" panose="020F0502020204030204" pitchFamily="34" charset="0"/>
                <a:cs typeface="Calibri"/>
              </a:rPr>
              <a:t>. </a:t>
            </a:r>
            <a:br>
              <a:rPr lang="en-US" sz="1300" dirty="0">
                <a:effectLst/>
                <a:ea typeface="Calibri" panose="020F0502020204030204" pitchFamily="34" charset="0"/>
              </a:rPr>
            </a:br>
            <a:r>
              <a:rPr lang="en-US" sz="1300" u="sng" dirty="0">
                <a:solidFill>
                  <a:srgbClr val="0070C0"/>
                </a:solidFill>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https://www.apa.org/about/apa/equity-diversity-inclusion/language-guidelines.pdf</a:t>
            </a:r>
            <a:endParaRPr lang="en-US" sz="1300" u="sng" dirty="0">
              <a:solidFill>
                <a:srgbClr val="0070C0"/>
              </a:solidFill>
              <a:effectLst/>
              <a:latin typeface="Calibri"/>
              <a:ea typeface="Calibri" panose="020F0502020204030204" pitchFamily="34" charset="0"/>
              <a:cs typeface="Calibri"/>
            </a:endParaRPr>
          </a:p>
          <a:p>
            <a:pPr>
              <a:lnSpc>
                <a:spcPct val="107000"/>
              </a:lnSpc>
              <a:spcBef>
                <a:spcPts val="0"/>
              </a:spcBef>
              <a:spcAft>
                <a:spcPts val="800"/>
              </a:spcAft>
            </a:pPr>
            <a:r>
              <a:rPr lang="en-US" sz="1300" dirty="0">
                <a:effectLst/>
                <a:latin typeface="Calibri"/>
                <a:ea typeface="Calibri" panose="020F0502020204030204" pitchFamily="34" charset="0"/>
                <a:cs typeface="Calibri"/>
              </a:rPr>
              <a:t>APA. (2021b). </a:t>
            </a:r>
            <a:r>
              <a:rPr lang="en-US" sz="1300" i="1" dirty="0">
                <a:effectLst/>
                <a:latin typeface="Calibri"/>
                <a:ea typeface="Calibri" panose="020F0502020204030204" pitchFamily="34" charset="0"/>
                <a:cs typeface="Calibri"/>
              </a:rPr>
              <a:t>Equity, diversity, and inclusion framework</a:t>
            </a:r>
            <a:r>
              <a:rPr lang="en-US" sz="1300" dirty="0">
                <a:solidFill>
                  <a:srgbClr val="0070C0"/>
                </a:solidFill>
                <a:effectLst/>
                <a:latin typeface="Calibri"/>
                <a:ea typeface="Calibri" panose="020F0502020204030204" pitchFamily="34" charset="0"/>
                <a:cs typeface="Calibri"/>
              </a:rPr>
              <a:t>. </a:t>
            </a:r>
            <a:r>
              <a:rPr lang="en-US" sz="1300" dirty="0">
                <a:solidFill>
                  <a:srgbClr val="0070C0"/>
                </a:solidFill>
                <a:effectLst/>
                <a:latin typeface="Calibri"/>
                <a:ea typeface="Calibri" panose="020F0502020204030204" pitchFamily="34" charset="0"/>
                <a:cs typeface="Calibri"/>
                <a:hlinkClick r:id="" action="ppaction://noaction">
                  <a:extLst>
                    <a:ext uri="{A12FA001-AC4F-418D-AE19-62706E023703}">
                      <ahyp:hlinkClr xmlns:ahyp="http://schemas.microsoft.com/office/drawing/2018/hyperlinkcolor" val="tx"/>
                    </a:ext>
                  </a:extLst>
                </a:hlinkClick>
              </a:rPr>
              <a:t>https://www.apa. org/about/apa/equity-diversity-inclusion/equity-division-inclusion-framework.pdf</a:t>
            </a:r>
            <a:endParaRPr lang="en-US" sz="1300" dirty="0">
              <a:solidFill>
                <a:srgbClr val="0070C0"/>
              </a:solidFill>
              <a:effectLst/>
              <a:latin typeface="Calibri"/>
              <a:ea typeface="Calibri" panose="020F0502020204030204" pitchFamily="34" charset="0"/>
              <a:cs typeface="Calibri"/>
            </a:endParaRPr>
          </a:p>
          <a:p>
            <a:pPr>
              <a:lnSpc>
                <a:spcPct val="107000"/>
              </a:lnSpc>
              <a:spcBef>
                <a:spcPts val="0"/>
              </a:spcBef>
              <a:spcAft>
                <a:spcPts val="800"/>
              </a:spcAft>
            </a:pPr>
            <a:r>
              <a:rPr lang="en-US" sz="1300" dirty="0">
                <a:latin typeface="Calibri"/>
                <a:ea typeface="Calibri" panose="020F0502020204030204" pitchFamily="34" charset="0"/>
                <a:cs typeface="Calibri"/>
              </a:rPr>
              <a:t>CDC. Gateway to Health Communication. </a:t>
            </a:r>
            <a:r>
              <a:rPr lang="en-US" sz="1300" i="1" dirty="0">
                <a:latin typeface="Calibri"/>
                <a:ea typeface="Calibri" panose="020F0502020204030204" pitchFamily="34" charset="0"/>
                <a:cs typeface="Calibri"/>
              </a:rPr>
              <a:t>H</a:t>
            </a:r>
            <a:r>
              <a:rPr lang="en-US" sz="1300" i="1" dirty="0">
                <a:effectLst/>
                <a:latin typeface="Calibri"/>
                <a:ea typeface="Calibri" panose="020F0502020204030204" pitchFamily="34" charset="0"/>
                <a:cs typeface="Calibri"/>
              </a:rPr>
              <a:t>ealth </a:t>
            </a:r>
            <a:r>
              <a:rPr lang="en-US" sz="1300" i="1" dirty="0">
                <a:latin typeface="Calibri"/>
                <a:ea typeface="Calibri" panose="020F0502020204030204" pitchFamily="34" charset="0"/>
                <a:cs typeface="Calibri"/>
              </a:rPr>
              <a:t>equity</a:t>
            </a:r>
            <a:r>
              <a:rPr lang="en-US" sz="1300" i="1" dirty="0">
                <a:effectLst/>
                <a:latin typeface="Calibri"/>
                <a:ea typeface="Calibri" panose="020F0502020204030204" pitchFamily="34" charset="0"/>
                <a:cs typeface="Calibri"/>
              </a:rPr>
              <a:t> </a:t>
            </a:r>
            <a:r>
              <a:rPr lang="en-US" sz="1300" i="1" dirty="0">
                <a:latin typeface="Calibri"/>
                <a:ea typeface="Calibri" panose="020F0502020204030204" pitchFamily="34" charset="0"/>
                <a:cs typeface="Calibri"/>
              </a:rPr>
              <a:t>guiding principles </a:t>
            </a:r>
            <a:r>
              <a:rPr lang="en-US" sz="1300" i="1" dirty="0">
                <a:effectLst/>
                <a:latin typeface="Calibri"/>
                <a:ea typeface="Calibri" panose="020F0502020204030204" pitchFamily="34" charset="0"/>
                <a:cs typeface="Calibri"/>
              </a:rPr>
              <a:t>for </a:t>
            </a:r>
            <a:r>
              <a:rPr lang="en-US" sz="1300" i="1" dirty="0">
                <a:latin typeface="Calibri"/>
                <a:ea typeface="Calibri" panose="020F0502020204030204" pitchFamily="34" charset="0"/>
                <a:cs typeface="Calibri"/>
              </a:rPr>
              <a:t>inclusive communication.</a:t>
            </a:r>
            <a:r>
              <a:rPr lang="en-US" sz="1300" dirty="0">
                <a:effectLst/>
                <a:latin typeface="Calibri"/>
                <a:ea typeface="Calibri" panose="020F0502020204030204" pitchFamily="34" charset="0"/>
                <a:cs typeface="Calibri"/>
              </a:rPr>
              <a:t> </a:t>
            </a:r>
            <a:r>
              <a:rPr lang="en-US" sz="1300" dirty="0">
                <a:solidFill>
                  <a:srgbClr val="0070C0"/>
                </a:solidFill>
                <a:effectLst/>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https://www.cdc.gov/healthcommunication/Health_Equity.html</a:t>
            </a:r>
            <a:endParaRPr lang="en-US" sz="1300" dirty="0">
              <a:latin typeface="Calibri"/>
              <a:ea typeface="Calibri" panose="020F0502020204030204" pitchFamily="34" charset="0"/>
              <a:cs typeface="Calibri"/>
            </a:endParaRPr>
          </a:p>
          <a:p>
            <a:pPr>
              <a:lnSpc>
                <a:spcPct val="107000"/>
              </a:lnSpc>
              <a:spcBef>
                <a:spcPts val="0"/>
              </a:spcBef>
              <a:spcAft>
                <a:spcPts val="800"/>
              </a:spcAft>
            </a:pPr>
            <a:r>
              <a:rPr lang="en-US" sz="1300" dirty="0">
                <a:latin typeface="Calibri"/>
                <a:ea typeface="Calibri" panose="020F0502020204030204" pitchFamily="34" charset="0"/>
                <a:cs typeface="Calibri"/>
              </a:rPr>
              <a:t>CDC </a:t>
            </a:r>
            <a:r>
              <a:rPr lang="en-US" sz="1300" dirty="0">
                <a:effectLst/>
                <a:latin typeface="Calibri"/>
                <a:ea typeface="Calibri" panose="020F0502020204030204" pitchFamily="34" charset="0"/>
                <a:cs typeface="Calibri"/>
              </a:rPr>
              <a:t>Gateway to Health </a:t>
            </a:r>
            <a:r>
              <a:rPr lang="en-US" sz="1300" dirty="0">
                <a:latin typeface="Calibri"/>
                <a:ea typeface="Calibri" panose="020F0502020204030204" pitchFamily="34" charset="0"/>
                <a:cs typeface="Calibri"/>
              </a:rPr>
              <a:t>Communication, </a:t>
            </a:r>
            <a:r>
              <a:rPr lang="en-US" sz="1300" u="sng" dirty="0">
                <a:solidFill>
                  <a:srgbClr val="0070C0"/>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https://www.cdc.gov/healthcommunication/index.html</a:t>
            </a:r>
            <a:r>
              <a:rPr lang="en-US" sz="1300" dirty="0">
                <a:effectLst/>
                <a:latin typeface="Calibri"/>
                <a:ea typeface="Calibri" panose="020F0502020204030204" pitchFamily="34" charset="0"/>
                <a:cs typeface="Calibri"/>
              </a:rPr>
              <a:t>,</a:t>
            </a:r>
            <a:r>
              <a:rPr lang="en-US" sz="1300" dirty="0">
                <a:solidFill>
                  <a:srgbClr val="0070C0"/>
                </a:solidFill>
                <a:latin typeface="Calibri"/>
                <a:ea typeface="Calibri" panose="020F0502020204030204" pitchFamily="34" charset="0"/>
                <a:cs typeface="Calibri"/>
              </a:rPr>
              <a:t> </a:t>
            </a:r>
            <a:r>
              <a:rPr lang="en-US" sz="1300" dirty="0">
                <a:effectLst/>
                <a:latin typeface="Calibri"/>
                <a:ea typeface="Calibri" panose="020F0502020204030204" pitchFamily="34" charset="0"/>
                <a:cs typeface="Calibri"/>
              </a:rPr>
              <a:t>provides links to the Health Equity Guiding Principles, featured CDC partner campaigns, example training, tools and templates</a:t>
            </a:r>
            <a:r>
              <a:rPr lang="en-US" sz="1300" dirty="0">
                <a:latin typeface="Calibri"/>
                <a:ea typeface="Calibri" panose="020F0502020204030204" pitchFamily="34" charset="0"/>
                <a:cs typeface="Calibri"/>
              </a:rPr>
              <a:t>,</a:t>
            </a:r>
            <a:r>
              <a:rPr lang="en-US" sz="1300" dirty="0">
                <a:effectLst/>
                <a:latin typeface="Calibri"/>
                <a:ea typeface="Calibri" panose="020F0502020204030204" pitchFamily="34" charset="0"/>
                <a:cs typeface="Calibri"/>
              </a:rPr>
              <a:t> and a resource section for writers.</a:t>
            </a:r>
            <a:r>
              <a:rPr lang="en-US" sz="1300" dirty="0">
                <a:latin typeface="Calibri"/>
                <a:ea typeface="Calibri" panose="020F0502020204030204" pitchFamily="34" charset="0"/>
                <a:cs typeface="Calibri"/>
              </a:rPr>
              <a:t> </a:t>
            </a:r>
          </a:p>
          <a:p>
            <a:pPr>
              <a:lnSpc>
                <a:spcPct val="107000"/>
              </a:lnSpc>
              <a:spcBef>
                <a:spcPts val="0"/>
              </a:spcBef>
              <a:spcAft>
                <a:spcPts val="800"/>
              </a:spcAft>
            </a:pPr>
            <a:r>
              <a:rPr lang="en-US" sz="1300" dirty="0">
                <a:effectLst/>
                <a:latin typeface="Calibri"/>
                <a:ea typeface="Times New Roman" panose="02020603050405020304" pitchFamily="18" charset="0"/>
                <a:cs typeface="Calibri"/>
              </a:rPr>
              <a:t>Institute on Disabilities, University of New Hampshire. </a:t>
            </a:r>
            <a:r>
              <a:rPr lang="en-US" sz="1300" i="1" dirty="0">
                <a:effectLst/>
                <a:latin typeface="Calibri"/>
                <a:ea typeface="Times New Roman" panose="02020603050405020304" pitchFamily="18" charset="0"/>
                <a:cs typeface="Calibri"/>
              </a:rPr>
              <a:t>Person-first language: A partial glossary of disability terms.</a:t>
            </a:r>
            <a:r>
              <a:rPr lang="en-US" sz="1300" dirty="0">
                <a:effectLst/>
                <a:latin typeface="Calibri"/>
                <a:ea typeface="Times New Roman" panose="02020603050405020304" pitchFamily="18" charset="0"/>
                <a:cs typeface="Calibri"/>
              </a:rPr>
              <a:t> </a:t>
            </a:r>
            <a:r>
              <a:rPr lang="en-US" sz="1300" dirty="0">
                <a:latin typeface="Calibri"/>
                <a:ea typeface="Times New Roman" panose="02020603050405020304" pitchFamily="18" charset="0"/>
                <a:cs typeface="Calibri"/>
              </a:rPr>
              <a:t>Retrieved February 2022 from</a:t>
            </a:r>
            <a:r>
              <a:rPr lang="en-US" sz="1300" dirty="0">
                <a:effectLst/>
                <a:latin typeface="Calibri"/>
                <a:ea typeface="Times New Roman" panose="02020603050405020304" pitchFamily="18" charset="0"/>
                <a:cs typeface="Calibri"/>
              </a:rPr>
              <a:t> </a:t>
            </a:r>
            <a:r>
              <a:rPr lang="en-US" sz="1300" u="sng" dirty="0">
                <a:solidFill>
                  <a:srgbClr val="0070C0"/>
                </a:solidFill>
                <a:effectLst/>
                <a:latin typeface="Calibri"/>
                <a:ea typeface="Times New Roman" panose="02020603050405020304" pitchFamily="18" charset="0"/>
                <a:cs typeface="Calibri"/>
                <a:hlinkClick r:id="rId8">
                  <a:extLst>
                    <a:ext uri="{A12FA001-AC4F-418D-AE19-62706E023703}">
                      <ahyp:hlinkClr xmlns:ahyp="http://schemas.microsoft.com/office/drawing/2018/hyperlinkcolor" val="tx"/>
                    </a:ext>
                  </a:extLst>
                </a:hlinkClick>
              </a:rPr>
              <a:t>https://iod.unh.edu/person-first-language-partial-glossary-disability-terms</a:t>
            </a:r>
            <a:endParaRPr lang="en-US" sz="1300" u="sng" dirty="0">
              <a:solidFill>
                <a:srgbClr val="0070C0"/>
              </a:solidFill>
              <a:effectLst/>
              <a:latin typeface="Calibri"/>
              <a:ea typeface="Times New Roman" panose="02020603050405020304" pitchFamily="18" charset="0"/>
              <a:cs typeface="Calibri"/>
            </a:endParaRPr>
          </a:p>
          <a:p>
            <a:pPr>
              <a:lnSpc>
                <a:spcPct val="107000"/>
              </a:lnSpc>
              <a:spcBef>
                <a:spcPts val="0"/>
              </a:spcBef>
              <a:spcAft>
                <a:spcPts val="800"/>
              </a:spcAft>
            </a:pPr>
            <a:r>
              <a:rPr lang="en-US" sz="1300" u="sng" dirty="0">
                <a:solidFill>
                  <a:srgbClr val="0070C0"/>
                </a:solidFill>
                <a:latin typeface="Calibri"/>
                <a:ea typeface="Times New Roman" panose="02020603050405020304" pitchFamily="18" charset="0"/>
                <a:cs typeface="Calibri"/>
              </a:rPr>
              <a:t>Plain Language.gov</a:t>
            </a:r>
            <a:r>
              <a:rPr lang="en-US" sz="1300" dirty="0">
                <a:solidFill>
                  <a:srgbClr val="0070C0"/>
                </a:solidFill>
                <a:latin typeface="Calibri"/>
                <a:ea typeface="Times New Roman" panose="02020603050405020304" pitchFamily="18" charset="0"/>
                <a:cs typeface="Calibri"/>
              </a:rPr>
              <a:t> </a:t>
            </a:r>
            <a:r>
              <a:rPr lang="en-US" sz="1300" dirty="0">
                <a:latin typeface="Calibri"/>
                <a:ea typeface="Times New Roman" panose="02020603050405020304" pitchFamily="18" charset="0"/>
                <a:cs typeface="Calibri"/>
              </a:rPr>
              <a:t>includes guidelines, examples, resources, and trainings on incorporating plain language into communications.</a:t>
            </a:r>
          </a:p>
          <a:p>
            <a:pPr>
              <a:lnSpc>
                <a:spcPct val="107000"/>
              </a:lnSpc>
              <a:spcBef>
                <a:spcPts val="0"/>
              </a:spcBef>
              <a:spcAft>
                <a:spcPts val="800"/>
              </a:spcAft>
            </a:pPr>
            <a:r>
              <a:rPr lang="en-US" sz="1300" dirty="0">
                <a:effectLst/>
                <a:latin typeface="Calibri"/>
                <a:ea typeface="Calibri" panose="020F0502020204030204" pitchFamily="34" charset="0"/>
                <a:cs typeface="Calibri"/>
              </a:rPr>
              <a:t>Quiet Press. (2015–2022). </a:t>
            </a:r>
            <a:r>
              <a:rPr lang="en-US" sz="1300" i="1" dirty="0">
                <a:effectLst/>
                <a:latin typeface="Calibri"/>
                <a:ea typeface="Calibri" panose="020F0502020204030204" pitchFamily="34" charset="0"/>
                <a:cs typeface="Calibri"/>
              </a:rPr>
              <a:t>Conscious </a:t>
            </a:r>
            <a:r>
              <a:rPr lang="en-US" sz="1300" i="1" dirty="0">
                <a:latin typeface="Calibri"/>
                <a:ea typeface="Calibri" panose="020F0502020204030204" pitchFamily="34" charset="0"/>
                <a:cs typeface="Calibri"/>
              </a:rPr>
              <a:t>style</a:t>
            </a:r>
            <a:r>
              <a:rPr lang="en-US" sz="1300" i="1" dirty="0">
                <a:effectLst/>
                <a:latin typeface="Calibri"/>
                <a:ea typeface="Calibri" panose="020F0502020204030204" pitchFamily="34" charset="0"/>
                <a:cs typeface="Calibri"/>
              </a:rPr>
              <a:t> </a:t>
            </a:r>
            <a:r>
              <a:rPr lang="en-US" sz="1300" i="1" dirty="0">
                <a:latin typeface="Calibri"/>
                <a:ea typeface="Calibri" panose="020F0502020204030204" pitchFamily="34" charset="0"/>
                <a:cs typeface="Calibri"/>
              </a:rPr>
              <a:t>guide.</a:t>
            </a:r>
            <a:r>
              <a:rPr lang="en-US" sz="1300" dirty="0">
                <a:solidFill>
                  <a:srgbClr val="0070C0"/>
                </a:solidFill>
                <a:effectLst/>
                <a:latin typeface="Calibri"/>
                <a:ea typeface="Calibri" panose="020F0502020204030204" pitchFamily="34" charset="0"/>
                <a:cs typeface="Calibri"/>
              </a:rPr>
              <a:t> </a:t>
            </a:r>
            <a:r>
              <a:rPr lang="en-US" sz="1300" u="sng" dirty="0">
                <a:solidFill>
                  <a:srgbClr val="0070C0"/>
                </a:solidFill>
                <a:latin typeface="Calibri"/>
                <a:ea typeface="Calibri" panose="020F0502020204030204" pitchFamily="34" charset="0"/>
                <a:cs typeface="Calibri"/>
              </a:rPr>
              <a:t>https://consciousstyleguide.com/about/</a:t>
            </a:r>
            <a:endParaRPr lang="en-US" sz="1300" dirty="0">
              <a:latin typeface="Calibri"/>
              <a:ea typeface="Times New Roman" panose="02020603050405020304" pitchFamily="18" charset="0"/>
              <a:cs typeface="Calibri"/>
            </a:endParaRPr>
          </a:p>
          <a:p>
            <a:pPr>
              <a:lnSpc>
                <a:spcPct val="107000"/>
              </a:lnSpc>
              <a:spcBef>
                <a:spcPts val="0"/>
              </a:spcBef>
              <a:spcAft>
                <a:spcPts val="800"/>
              </a:spcAft>
            </a:pPr>
            <a:r>
              <a:rPr lang="en-US" sz="1300" u="sng" dirty="0">
                <a:solidFill>
                  <a:srgbClr val="0070C0"/>
                </a:solidFill>
                <a:effectLst/>
                <a:latin typeface="Calibri"/>
                <a:ea typeface="Times New Roman" panose="02020603050405020304" pitchFamily="18" charset="0"/>
                <a:cs typeface="Calibri"/>
              </a:rPr>
              <a:t>Section508.gov</a:t>
            </a:r>
            <a:r>
              <a:rPr lang="en-US" sz="1300" dirty="0">
                <a:solidFill>
                  <a:srgbClr val="0070C0"/>
                </a:solidFill>
                <a:effectLst/>
                <a:latin typeface="Calibri"/>
                <a:ea typeface="Times New Roman" panose="02020603050405020304" pitchFamily="18" charset="0"/>
                <a:cs typeface="Calibri"/>
              </a:rPr>
              <a:t> </a:t>
            </a:r>
            <a:r>
              <a:rPr lang="en-US" sz="1300" dirty="0">
                <a:effectLst/>
                <a:latin typeface="Calibri"/>
                <a:ea typeface="Times New Roman" panose="02020603050405020304" pitchFamily="18" charset="0"/>
                <a:cs typeface="Calibri"/>
              </a:rPr>
              <a:t>provides resources </a:t>
            </a:r>
            <a:r>
              <a:rPr lang="en-US" sz="1300" dirty="0">
                <a:latin typeface="Calibri"/>
                <a:ea typeface="Times New Roman" panose="02020603050405020304" pitchFamily="18" charset="0"/>
                <a:cs typeface="Calibri"/>
              </a:rPr>
              <a:t>on</a:t>
            </a:r>
            <a:r>
              <a:rPr lang="en-US" sz="1300" dirty="0">
                <a:effectLst/>
                <a:latin typeface="Calibri"/>
                <a:ea typeface="Times New Roman" panose="02020603050405020304" pitchFamily="18" charset="0"/>
                <a:cs typeface="Calibri"/>
              </a:rPr>
              <a:t> website accessibility</a:t>
            </a:r>
            <a:r>
              <a:rPr lang="en-US" sz="1300" dirty="0">
                <a:latin typeface="Calibri"/>
                <a:ea typeface="Times New Roman" panose="02020603050405020304" pitchFamily="18" charset="0"/>
                <a:cs typeface="Calibri"/>
              </a:rPr>
              <a:t>,</a:t>
            </a:r>
            <a:r>
              <a:rPr lang="en-US" sz="1300" dirty="0">
                <a:effectLst/>
                <a:latin typeface="Calibri"/>
                <a:ea typeface="Times New Roman" panose="02020603050405020304" pitchFamily="18" charset="0"/>
                <a:cs typeface="Calibri"/>
              </a:rPr>
              <a:t> including creating accessible meetings and digital products.</a:t>
            </a:r>
          </a:p>
          <a:p>
            <a:pPr>
              <a:lnSpc>
                <a:spcPct val="107000"/>
              </a:lnSpc>
              <a:spcBef>
                <a:spcPts val="0"/>
              </a:spcBef>
              <a:spcAft>
                <a:spcPts val="800"/>
              </a:spcAft>
            </a:pPr>
            <a:r>
              <a:rPr lang="en-US" sz="1300" dirty="0">
                <a:effectLst/>
                <a:latin typeface="Calibri"/>
                <a:ea typeface="Calibri" panose="020F0502020204030204" pitchFamily="34" charset="0"/>
                <a:cs typeface="Calibri"/>
              </a:rPr>
              <a:t>U.S. General Services Administration (GSA). </a:t>
            </a:r>
            <a:r>
              <a:rPr lang="en-US" sz="1300" i="1" dirty="0">
                <a:effectLst/>
                <a:latin typeface="Calibri"/>
                <a:ea typeface="Calibri" panose="020F0502020204030204" pitchFamily="34" charset="0"/>
                <a:cs typeface="Calibri"/>
              </a:rPr>
              <a:t>18F </a:t>
            </a:r>
            <a:r>
              <a:rPr lang="en-US" sz="1300" i="1" dirty="0">
                <a:latin typeface="Calibri"/>
                <a:ea typeface="Calibri" panose="020F0502020204030204" pitchFamily="34" charset="0"/>
                <a:cs typeface="Calibri"/>
              </a:rPr>
              <a:t>content</a:t>
            </a:r>
            <a:r>
              <a:rPr lang="en-US" sz="1300" i="1" dirty="0">
                <a:effectLst/>
                <a:latin typeface="Calibri"/>
                <a:ea typeface="Calibri" panose="020F0502020204030204" pitchFamily="34" charset="0"/>
                <a:cs typeface="Calibri"/>
              </a:rPr>
              <a:t> </a:t>
            </a:r>
            <a:r>
              <a:rPr lang="en-US" sz="1300" i="1" dirty="0">
                <a:latin typeface="Calibri"/>
                <a:ea typeface="Calibri" panose="020F0502020204030204" pitchFamily="34" charset="0"/>
                <a:cs typeface="Calibri"/>
              </a:rPr>
              <a:t>guide.</a:t>
            </a:r>
            <a:r>
              <a:rPr lang="en-US" sz="1300" dirty="0">
                <a:effectLst/>
                <a:latin typeface="Calibri"/>
                <a:ea typeface="Calibri" panose="020F0502020204030204" pitchFamily="34" charset="0"/>
                <a:cs typeface="Calibri"/>
              </a:rPr>
              <a:t> </a:t>
            </a:r>
            <a:r>
              <a:rPr lang="en-US" sz="1300" u="sng" dirty="0">
                <a:solidFill>
                  <a:srgbClr val="0070C0"/>
                </a:solidFill>
                <a:effectLst/>
                <a:latin typeface="Calibri"/>
                <a:ea typeface="Calibri" panose="020F0502020204030204" pitchFamily="34" charset="0"/>
                <a:cs typeface="Calibri"/>
              </a:rPr>
              <a:t>https://content-guide.18f.gov/our-style/</a:t>
            </a:r>
            <a:endParaRPr lang="en-US" sz="1300" u="sng" dirty="0">
              <a:effectLst/>
              <a:latin typeface="Calibri"/>
              <a:ea typeface="Times New Roman" panose="02020603050405020304" pitchFamily="18" charset="0"/>
              <a:cs typeface="Calibri"/>
            </a:endParaRPr>
          </a:p>
        </p:txBody>
      </p:sp>
      <p:sp>
        <p:nvSpPr>
          <p:cNvPr id="4" name="Slide Number Placeholder 3">
            <a:extLst>
              <a:ext uri="{FF2B5EF4-FFF2-40B4-BE49-F238E27FC236}">
                <a16:creationId xmlns:a16="http://schemas.microsoft.com/office/drawing/2014/main" id="{85D6F525-EE0D-4038-85F3-DB6A57ED6909}"/>
              </a:ext>
            </a:extLst>
          </p:cNvPr>
          <p:cNvSpPr>
            <a:spLocks noGrp="1"/>
          </p:cNvSpPr>
          <p:nvPr>
            <p:ph type="sldNum" sz="quarter" idx="10"/>
          </p:nvPr>
        </p:nvSpPr>
        <p:spPr/>
        <p:txBody>
          <a:bodyPr/>
          <a:lstStyle/>
          <a:p>
            <a:pPr algn="ctr"/>
            <a:fld id="{5A0CE3B7-701E-4BC3-B6DB-03D5637B7276}" type="slidenum">
              <a:rPr lang="en-US" smtClean="0"/>
              <a:pPr algn="ctr"/>
              <a:t>35</a:t>
            </a:fld>
            <a:endParaRPr lang="en-US" dirty="0"/>
          </a:p>
        </p:txBody>
      </p:sp>
    </p:spTree>
    <p:extLst>
      <p:ext uri="{BB962C8B-B14F-4D97-AF65-F5344CB8AC3E}">
        <p14:creationId xmlns:p14="http://schemas.microsoft.com/office/powerpoint/2010/main" val="84427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60C-C00D-4053-9E19-33317557E4CB}"/>
              </a:ext>
            </a:extLst>
          </p:cNvPr>
          <p:cNvSpPr>
            <a:spLocks noGrp="1"/>
          </p:cNvSpPr>
          <p:nvPr>
            <p:ph type="title"/>
          </p:nvPr>
        </p:nvSpPr>
        <p:spPr>
          <a:xfrm>
            <a:off x="617413" y="219289"/>
            <a:ext cx="3600860" cy="1347893"/>
          </a:xfrm>
        </p:spPr>
        <p:txBody>
          <a:bodyPr>
            <a:normAutofit/>
          </a:bodyPr>
          <a:lstStyle/>
          <a:p>
            <a:r>
              <a:rPr lang="en-US" sz="5400" dirty="0">
                <a:cs typeface="Calibri Light"/>
              </a:rPr>
              <a:t>Agenda</a:t>
            </a:r>
            <a:endParaRPr lang="en-US" sz="5400" dirty="0"/>
          </a:p>
        </p:txBody>
      </p:sp>
      <p:pic>
        <p:nvPicPr>
          <p:cNvPr id="5" name="Picture 4">
            <a:extLst>
              <a:ext uri="{FF2B5EF4-FFF2-40B4-BE49-F238E27FC236}">
                <a16:creationId xmlns:a16="http://schemas.microsoft.com/office/drawing/2014/main" id="{FF748616-F56E-EC4E-BE26-68FB6D70E5FE}"/>
              </a:ext>
              <a:ext uri="{C183D7F6-B498-43B3-948B-1728B52AA6E4}">
                <adec:decorative xmlns:adec="http://schemas.microsoft.com/office/drawing/2017/decorative" val="1"/>
              </a:ext>
            </a:extLst>
          </p:cNvPr>
          <p:cNvPicPr>
            <a:picLocks/>
          </p:cNvPicPr>
          <p:nvPr/>
        </p:nvPicPr>
        <p:blipFill rotWithShape="1">
          <a:blip r:embed="rId3" cstate="print">
            <a:extLst>
              <a:ext uri="{28A0092B-C50C-407E-A947-70E740481C1C}">
                <a14:useLocalDpi xmlns:a14="http://schemas.microsoft.com/office/drawing/2010/main"/>
              </a:ext>
            </a:extLst>
          </a:blip>
          <a:srcRect/>
          <a:stretch/>
        </p:blipFill>
        <p:spPr>
          <a:xfrm>
            <a:off x="524933" y="1476588"/>
            <a:ext cx="2468880" cy="2468880"/>
          </a:xfrm>
          <a:prstGeom prst="ellipse">
            <a:avLst/>
          </a:prstGeom>
          <a:ln w="63500">
            <a:solidFill>
              <a:schemeClr val="accent1"/>
            </a:solidFill>
          </a:ln>
          <a:effectLst>
            <a:outerShdw blurRad="50800" dist="38100" dir="8100000" algn="tr" rotWithShape="0">
              <a:prstClr val="black">
                <a:alpha val="40000"/>
              </a:prstClr>
            </a:outerShdw>
          </a:effectLst>
        </p:spPr>
      </p:pic>
      <p:pic>
        <p:nvPicPr>
          <p:cNvPr id="7" name="Picture 6">
            <a:extLst>
              <a:ext uri="{FF2B5EF4-FFF2-40B4-BE49-F238E27FC236}">
                <a16:creationId xmlns:a16="http://schemas.microsoft.com/office/drawing/2014/main" id="{5AF65BCE-9036-F04A-B63D-5420EE092234}"/>
              </a:ext>
              <a:ext uri="{C183D7F6-B498-43B3-948B-1728B52AA6E4}">
                <adec:decorative xmlns:adec="http://schemas.microsoft.com/office/drawing/2017/decorative" val="1"/>
              </a:ext>
            </a:extLst>
          </p:cNvPr>
          <p:cNvPicPr preferRelativeResize="0">
            <a:picLocks/>
          </p:cNvPicPr>
          <p:nvPr/>
        </p:nvPicPr>
        <p:blipFill rotWithShape="1">
          <a:blip r:embed="rId4" cstate="print">
            <a:extLst>
              <a:ext uri="{28A0092B-C50C-407E-A947-70E740481C1C}">
                <a14:useLocalDpi xmlns:a14="http://schemas.microsoft.com/office/drawing/2010/main"/>
              </a:ext>
            </a:extLst>
          </a:blip>
          <a:srcRect b="-124"/>
          <a:stretch/>
        </p:blipFill>
        <p:spPr>
          <a:xfrm>
            <a:off x="2286001" y="2548468"/>
            <a:ext cx="3200400" cy="3200400"/>
          </a:xfrm>
          <a:prstGeom prst="ellipse">
            <a:avLst/>
          </a:prstGeom>
          <a:ln w="63500">
            <a:solidFill>
              <a:schemeClr val="accent1"/>
            </a:solidFill>
          </a:ln>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53A15029-242E-4BA1-A952-242AA060ABCA}"/>
              </a:ext>
            </a:extLst>
          </p:cNvPr>
          <p:cNvSpPr>
            <a:spLocks noGrp="1"/>
          </p:cNvSpPr>
          <p:nvPr>
            <p:ph idx="1"/>
          </p:nvPr>
        </p:nvSpPr>
        <p:spPr>
          <a:xfrm>
            <a:off x="5794867" y="1078654"/>
            <a:ext cx="6224335" cy="5431536"/>
          </a:xfrm>
        </p:spPr>
        <p:txBody>
          <a:bodyPr vert="horz" lIns="91440" tIns="45720" rIns="91440" bIns="45720" rtlCol="0" anchor="ctr">
            <a:normAutofit/>
          </a:bodyPr>
          <a:lstStyle/>
          <a:p>
            <a:r>
              <a:rPr lang="en-US" sz="2200" dirty="0">
                <a:latin typeface="Calibri"/>
                <a:cs typeface="Calibri"/>
              </a:rPr>
              <a:t>What Is Inclusive Communication? </a:t>
            </a:r>
          </a:p>
          <a:p>
            <a:r>
              <a:rPr lang="en-US" sz="2200" dirty="0">
                <a:latin typeface="Calibri"/>
                <a:cs typeface="Calibri"/>
              </a:rPr>
              <a:t>The Power of Words, Language, and Images</a:t>
            </a:r>
          </a:p>
          <a:p>
            <a:pPr lvl="1"/>
            <a:r>
              <a:rPr lang="en-US" sz="2200" dirty="0">
                <a:latin typeface="Calibri"/>
                <a:cs typeface="Calibri"/>
              </a:rPr>
              <a:t>Inclusive Versus Non-Inclusive Language</a:t>
            </a:r>
            <a:endParaRPr lang="en-US" sz="2200" dirty="0">
              <a:cs typeface="Calibri"/>
            </a:endParaRPr>
          </a:p>
          <a:p>
            <a:pPr lvl="1"/>
            <a:r>
              <a:rPr lang="en-US" sz="2200" dirty="0">
                <a:latin typeface="Calibri"/>
                <a:cs typeface="Calibri"/>
              </a:rPr>
              <a:t>Health Equity Lens in Communication</a:t>
            </a:r>
          </a:p>
          <a:p>
            <a:r>
              <a:rPr lang="en-US" sz="2200" dirty="0">
                <a:latin typeface="Calibri"/>
                <a:ea typeface="+mn-lt"/>
                <a:cs typeface="+mn-lt"/>
              </a:rPr>
              <a:t>Principles for Inclusive Communication</a:t>
            </a:r>
            <a:endParaRPr lang="en-US" sz="2200" dirty="0">
              <a:cs typeface="Calibri"/>
            </a:endParaRPr>
          </a:p>
          <a:p>
            <a:r>
              <a:rPr lang="en-US" sz="2200" dirty="0">
                <a:latin typeface="Calibri"/>
                <a:cs typeface="Calibri"/>
              </a:rPr>
              <a:t>Inclusive Communication Strategies for Diverse Stakeholders</a:t>
            </a:r>
          </a:p>
          <a:p>
            <a:r>
              <a:rPr lang="en-US" sz="2200" dirty="0">
                <a:latin typeface="Calibri"/>
                <a:cs typeface="Calibri"/>
              </a:rPr>
              <a:t>Resources</a:t>
            </a:r>
            <a:endParaRPr lang="en-US" sz="2200" dirty="0"/>
          </a:p>
        </p:txBody>
      </p:sp>
      <p:sp>
        <p:nvSpPr>
          <p:cNvPr id="4" name="Slide Number Placeholder 3">
            <a:extLst>
              <a:ext uri="{FF2B5EF4-FFF2-40B4-BE49-F238E27FC236}">
                <a16:creationId xmlns:a16="http://schemas.microsoft.com/office/drawing/2014/main" id="{A8480F3F-C103-4215-8A8F-24705FEDE233}"/>
              </a:ext>
            </a:extLst>
          </p:cNvPr>
          <p:cNvSpPr>
            <a:spLocks noGrp="1"/>
          </p:cNvSpPr>
          <p:nvPr>
            <p:ph type="sldNum" sz="quarter" idx="10"/>
          </p:nvPr>
        </p:nvSpPr>
        <p:spPr/>
        <p:txBody>
          <a:bodyPr/>
          <a:lstStyle/>
          <a:p>
            <a:pPr algn="ctr"/>
            <a:fld id="{5A0CE3B7-701E-4BC3-B6DB-03D5637B7276}" type="slidenum">
              <a:rPr lang="en-US" smtClean="0"/>
              <a:pPr algn="ctr"/>
              <a:t>4</a:t>
            </a:fld>
            <a:endParaRPr lang="en-US" dirty="0"/>
          </a:p>
        </p:txBody>
      </p:sp>
    </p:spTree>
    <p:extLst>
      <p:ext uri="{BB962C8B-B14F-4D97-AF65-F5344CB8AC3E}">
        <p14:creationId xmlns:p14="http://schemas.microsoft.com/office/powerpoint/2010/main" val="199597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8386-351E-4C37-8346-2B6361D20A11}"/>
              </a:ext>
            </a:extLst>
          </p:cNvPr>
          <p:cNvSpPr>
            <a:spLocks noGrp="1"/>
          </p:cNvSpPr>
          <p:nvPr>
            <p:ph type="title"/>
          </p:nvPr>
        </p:nvSpPr>
        <p:spPr>
          <a:xfrm>
            <a:off x="421894" y="907288"/>
            <a:ext cx="3438144" cy="1124712"/>
          </a:xfrm>
        </p:spPr>
        <p:txBody>
          <a:bodyPr anchor="b">
            <a:normAutofit/>
          </a:bodyPr>
          <a:lstStyle/>
          <a:p>
            <a:r>
              <a:rPr lang="en-US" sz="5400" dirty="0">
                <a:cs typeface="Calibri Light"/>
              </a:rPr>
              <a:t>Ice Breaker</a:t>
            </a:r>
            <a:endParaRPr lang="en-US" sz="5400" dirty="0"/>
          </a:p>
        </p:txBody>
      </p:sp>
      <p:sp>
        <p:nvSpPr>
          <p:cNvPr id="9" name="Content Placeholder 2">
            <a:extLst>
              <a:ext uri="{FF2B5EF4-FFF2-40B4-BE49-F238E27FC236}">
                <a16:creationId xmlns:a16="http://schemas.microsoft.com/office/drawing/2014/main" id="{A82C8BE1-77B0-4820-9862-C2FDD3963F44}"/>
              </a:ext>
            </a:extLst>
          </p:cNvPr>
          <p:cNvSpPr>
            <a:spLocks noGrp="1"/>
          </p:cNvSpPr>
          <p:nvPr>
            <p:ph idx="1"/>
          </p:nvPr>
        </p:nvSpPr>
        <p:spPr>
          <a:xfrm>
            <a:off x="371094" y="2718054"/>
            <a:ext cx="3438906" cy="3207258"/>
          </a:xfrm>
        </p:spPr>
        <p:txBody>
          <a:bodyPr vert="horz" lIns="91440" tIns="45720" rIns="91440" bIns="45720" rtlCol="0" anchor="t">
            <a:normAutofit/>
          </a:bodyPr>
          <a:lstStyle/>
          <a:p>
            <a:pPr marL="0" indent="0">
              <a:buNone/>
            </a:pPr>
            <a:r>
              <a:rPr lang="en-US" sz="1700" dirty="0"/>
              <a:t>How would you describe yourself? </a:t>
            </a:r>
          </a:p>
          <a:p>
            <a:r>
              <a:rPr lang="en-US" sz="1700" dirty="0"/>
              <a:t>Add two or three personal identifiers to the Word Cloud.</a:t>
            </a:r>
          </a:p>
          <a:p>
            <a:r>
              <a:rPr lang="en-US" sz="1700" dirty="0"/>
              <a:t>On a separate sheet of paper, add any other identifiers. We will come back to those later. </a:t>
            </a:r>
          </a:p>
        </p:txBody>
      </p:sp>
      <p:pic>
        <p:nvPicPr>
          <p:cNvPr id="4" name="Picture 4" descr="A picture containing ice cubes">
            <a:extLst>
              <a:ext uri="{FF2B5EF4-FFF2-40B4-BE49-F238E27FC236}">
                <a16:creationId xmlns:a16="http://schemas.microsoft.com/office/drawing/2014/main" id="{7B5EF477-2C37-4F3D-8A82-0F384C0A0FE4}"/>
              </a:ext>
            </a:extLst>
          </p:cNvPr>
          <p:cNvPicPr>
            <a:picLocks noChangeAspect="1"/>
          </p:cNvPicPr>
          <p:nvPr/>
        </p:nvPicPr>
        <p:blipFill rotWithShape="1">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5141433" y="351239"/>
            <a:ext cx="7050567" cy="5574073"/>
          </a:xfrm>
          <a:prstGeom prst="rect">
            <a:avLst/>
          </a:prstGeom>
        </p:spPr>
      </p:pic>
      <p:sp>
        <p:nvSpPr>
          <p:cNvPr id="3" name="Slide Number Placeholder 2">
            <a:extLst>
              <a:ext uri="{FF2B5EF4-FFF2-40B4-BE49-F238E27FC236}">
                <a16:creationId xmlns:a16="http://schemas.microsoft.com/office/drawing/2014/main" id="{E200E290-23AD-47E4-9024-0C84C838C447}"/>
              </a:ext>
            </a:extLst>
          </p:cNvPr>
          <p:cNvSpPr>
            <a:spLocks noGrp="1"/>
          </p:cNvSpPr>
          <p:nvPr>
            <p:ph type="sldNum" sz="quarter" idx="10"/>
          </p:nvPr>
        </p:nvSpPr>
        <p:spPr/>
        <p:txBody>
          <a:bodyPr/>
          <a:lstStyle/>
          <a:p>
            <a:pPr algn="ctr"/>
            <a:fld id="{5A0CE3B7-701E-4BC3-B6DB-03D5637B7276}" type="slidenum">
              <a:rPr lang="en-US" smtClean="0"/>
              <a:pPr algn="ctr"/>
              <a:t>5</a:t>
            </a:fld>
            <a:endParaRPr lang="en-US" dirty="0"/>
          </a:p>
        </p:txBody>
      </p:sp>
      <p:sp>
        <p:nvSpPr>
          <p:cNvPr id="5" name="TextBox 4">
            <a:extLst>
              <a:ext uri="{FF2B5EF4-FFF2-40B4-BE49-F238E27FC236}">
                <a16:creationId xmlns:a16="http://schemas.microsoft.com/office/drawing/2014/main" id="{0C9AB910-5DE9-44FD-A305-A749AB771C39}"/>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a:extLst>
                    <a:ext uri="{A12FA001-AC4F-418D-AE19-62706E023703}">
                      <ahyp:hlinkClr xmlns:ahyp="http://schemas.microsoft.com/office/drawing/2018/hyperlinkcolor" val="tx"/>
                    </a:ext>
                  </a:extLst>
                </a:hlinkClick>
              </a:rPr>
              <a:t>CC BY-SA-NC</a:t>
            </a:r>
            <a:r>
              <a:rPr lang="en-US" sz="700" dirty="0">
                <a:solidFill>
                  <a:srgbClr val="FFFFFF"/>
                </a:solidFill>
              </a:rPr>
              <a:t>.</a:t>
            </a:r>
          </a:p>
        </p:txBody>
      </p:sp>
    </p:spTree>
    <p:extLst>
      <p:ext uri="{BB962C8B-B14F-4D97-AF65-F5344CB8AC3E}">
        <p14:creationId xmlns:p14="http://schemas.microsoft.com/office/powerpoint/2010/main" val="255037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DBDE-825D-41A3-9FFB-89CD5498E209}"/>
              </a:ext>
            </a:extLst>
          </p:cNvPr>
          <p:cNvSpPr>
            <a:spLocks noGrp="1"/>
          </p:cNvSpPr>
          <p:nvPr>
            <p:ph type="title"/>
          </p:nvPr>
        </p:nvSpPr>
        <p:spPr>
          <a:xfrm>
            <a:off x="6513788" y="365125"/>
            <a:ext cx="4840010" cy="1807305"/>
          </a:xfrm>
        </p:spPr>
        <p:txBody>
          <a:bodyPr>
            <a:normAutofit/>
          </a:bodyPr>
          <a:lstStyle/>
          <a:p>
            <a:r>
              <a:rPr lang="en-US" dirty="0"/>
              <a:t>What Is Inclusive Communication?</a:t>
            </a:r>
          </a:p>
        </p:txBody>
      </p:sp>
      <p:pic>
        <p:nvPicPr>
          <p:cNvPr id="4" name="Picture 4" descr="Women holding hands">
            <a:extLst>
              <a:ext uri="{FF2B5EF4-FFF2-40B4-BE49-F238E27FC236}">
                <a16:creationId xmlns:a16="http://schemas.microsoft.com/office/drawing/2014/main" id="{CA41A8DA-43E0-4041-BCA1-E3C464AB7A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5291919" cy="593941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5F8A83BB-5D46-4264-970C-61113405BCA5}"/>
              </a:ext>
            </a:extLst>
          </p:cNvPr>
          <p:cNvSpPr>
            <a:spLocks noGrp="1"/>
          </p:cNvSpPr>
          <p:nvPr>
            <p:ph idx="1"/>
          </p:nvPr>
        </p:nvSpPr>
        <p:spPr>
          <a:xfrm>
            <a:off x="6513787" y="2333297"/>
            <a:ext cx="5400045" cy="3843666"/>
          </a:xfrm>
        </p:spPr>
        <p:txBody>
          <a:bodyPr vert="horz" lIns="91440" tIns="45720" rIns="91440" bIns="45720" rtlCol="0" anchor="t">
            <a:normAutofit/>
          </a:bodyPr>
          <a:lstStyle/>
          <a:p>
            <a:r>
              <a:rPr lang="en-US" sz="2400" dirty="0">
                <a:latin typeface="Calibri"/>
                <a:ea typeface="+mn-lt"/>
                <a:cs typeface="+mn-lt"/>
              </a:rPr>
              <a:t>Inclusive communication </a:t>
            </a:r>
            <a:r>
              <a:rPr lang="en-US" sz="2400" b="1" dirty="0">
                <a:latin typeface="Calibri"/>
                <a:ea typeface="+mn-lt"/>
                <a:cs typeface="+mn-lt"/>
              </a:rPr>
              <a:t>acknowledges diversity, conveys respect to all people</a:t>
            </a:r>
            <a:r>
              <a:rPr lang="en-US" sz="2400" dirty="0">
                <a:latin typeface="Calibri"/>
                <a:ea typeface="+mn-lt"/>
                <a:cs typeface="+mn-lt"/>
              </a:rPr>
              <a:t>, </a:t>
            </a:r>
            <a:r>
              <a:rPr lang="en-US" sz="2400" b="1" dirty="0">
                <a:latin typeface="Calibri"/>
                <a:ea typeface="+mn-lt"/>
                <a:cs typeface="+mn-lt"/>
              </a:rPr>
              <a:t>is</a:t>
            </a:r>
            <a:r>
              <a:rPr lang="en-US" sz="2400" dirty="0">
                <a:latin typeface="Calibri"/>
                <a:ea typeface="+mn-lt"/>
                <a:cs typeface="+mn-lt"/>
              </a:rPr>
              <a:t> </a:t>
            </a:r>
            <a:r>
              <a:rPr lang="en-US" sz="2400" b="1" dirty="0">
                <a:latin typeface="Calibri"/>
                <a:ea typeface="+mn-lt"/>
                <a:cs typeface="+mn-lt"/>
              </a:rPr>
              <a:t>sensitive to differences</a:t>
            </a:r>
            <a:r>
              <a:rPr lang="en-US" sz="2400" dirty="0">
                <a:latin typeface="Calibri"/>
                <a:ea typeface="+mn-lt"/>
                <a:cs typeface="+mn-lt"/>
              </a:rPr>
              <a:t>, and </a:t>
            </a:r>
            <a:r>
              <a:rPr lang="en-US" sz="2400" b="1" dirty="0">
                <a:latin typeface="Calibri"/>
                <a:ea typeface="+mn-lt"/>
                <a:cs typeface="+mn-lt"/>
              </a:rPr>
              <a:t>promotes equitable opportunities</a:t>
            </a:r>
            <a:r>
              <a:rPr lang="en-US" sz="2400" dirty="0">
                <a:latin typeface="Calibri"/>
                <a:ea typeface="+mn-lt"/>
                <a:cs typeface="+mn-lt"/>
              </a:rPr>
              <a:t>. </a:t>
            </a:r>
          </a:p>
          <a:p>
            <a:pPr lvl="1"/>
            <a:r>
              <a:rPr lang="en-US" dirty="0">
                <a:latin typeface="Calibri"/>
                <a:ea typeface="+mn-lt"/>
                <a:cs typeface="+mn-lt"/>
              </a:rPr>
              <a:t>This refers to the language and images used in emails, marketing materials, social media posts, websites, and other forms of communication.</a:t>
            </a:r>
            <a:endParaRPr lang="en-US" sz="2000" dirty="0">
              <a:cs typeface="Calibri"/>
            </a:endParaRPr>
          </a:p>
        </p:txBody>
      </p:sp>
      <p:sp>
        <p:nvSpPr>
          <p:cNvPr id="5" name="Slide Number Placeholder 4">
            <a:extLst>
              <a:ext uri="{FF2B5EF4-FFF2-40B4-BE49-F238E27FC236}">
                <a16:creationId xmlns:a16="http://schemas.microsoft.com/office/drawing/2014/main" id="{847C90D7-109C-45A2-A0BB-D928831F237E}"/>
              </a:ext>
            </a:extLst>
          </p:cNvPr>
          <p:cNvSpPr>
            <a:spLocks noGrp="1"/>
          </p:cNvSpPr>
          <p:nvPr>
            <p:ph type="sldNum" sz="quarter" idx="10"/>
          </p:nvPr>
        </p:nvSpPr>
        <p:spPr/>
        <p:txBody>
          <a:bodyPr/>
          <a:lstStyle/>
          <a:p>
            <a:pPr algn="ctr"/>
            <a:fld id="{5A0CE3B7-701E-4BC3-B6DB-03D5637B7276}" type="slidenum">
              <a:rPr lang="en-US" smtClean="0"/>
              <a:pPr algn="ctr"/>
              <a:t>6</a:t>
            </a:fld>
            <a:endParaRPr lang="en-US" dirty="0"/>
          </a:p>
        </p:txBody>
      </p:sp>
    </p:spTree>
    <p:extLst>
      <p:ext uri="{BB962C8B-B14F-4D97-AF65-F5344CB8AC3E}">
        <p14:creationId xmlns:p14="http://schemas.microsoft.com/office/powerpoint/2010/main" val="97290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D6C0-2B23-4D4F-8393-31707ED163FC}"/>
              </a:ext>
            </a:extLst>
          </p:cNvPr>
          <p:cNvSpPr>
            <a:spLocks noGrp="1"/>
          </p:cNvSpPr>
          <p:nvPr>
            <p:ph type="title"/>
          </p:nvPr>
        </p:nvSpPr>
        <p:spPr>
          <a:xfrm>
            <a:off x="841248" y="548640"/>
            <a:ext cx="3600860" cy="5431536"/>
          </a:xfrm>
        </p:spPr>
        <p:txBody>
          <a:bodyPr>
            <a:normAutofit/>
          </a:bodyPr>
          <a:lstStyle/>
          <a:p>
            <a:r>
              <a:rPr lang="en-US" sz="5400" dirty="0"/>
              <a:t>The Power of Words, Language, and Images</a:t>
            </a:r>
          </a:p>
        </p:txBody>
      </p:sp>
      <p:sp>
        <p:nvSpPr>
          <p:cNvPr id="3" name="Content Placeholder 2">
            <a:extLst>
              <a:ext uri="{FF2B5EF4-FFF2-40B4-BE49-F238E27FC236}">
                <a16:creationId xmlns:a16="http://schemas.microsoft.com/office/drawing/2014/main" id="{36B2EA7F-D01B-40CB-A42D-87B31ACD822E}"/>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400" dirty="0">
                <a:latin typeface="Calibri"/>
                <a:cs typeface="Calibri"/>
              </a:rPr>
              <a:t>The</a:t>
            </a:r>
            <a:r>
              <a:rPr lang="en-US" sz="2400" dirty="0">
                <a:latin typeface="Calibri"/>
                <a:ea typeface="+mn-lt"/>
                <a:cs typeface="+mn-lt"/>
              </a:rPr>
              <a:t> </a:t>
            </a:r>
            <a:r>
              <a:rPr lang="en-US" sz="2400" dirty="0">
                <a:latin typeface="Calibri"/>
                <a:cs typeface="Calibri"/>
              </a:rPr>
              <a:t>words</a:t>
            </a:r>
            <a:r>
              <a:rPr lang="en-US" sz="2400" dirty="0">
                <a:latin typeface="Calibri"/>
                <a:ea typeface="+mn-lt"/>
                <a:cs typeface="+mn-lt"/>
              </a:rPr>
              <a:t> we use are key to creating </a:t>
            </a:r>
            <a:r>
              <a:rPr lang="en-US" sz="2400" b="1" dirty="0">
                <a:latin typeface="Calibri"/>
                <a:ea typeface="+mn-lt"/>
                <a:cs typeface="+mn-lt"/>
              </a:rPr>
              <a:t>psychologically safe, inclusive, respectful, and welcoming environments</a:t>
            </a:r>
            <a:r>
              <a:rPr lang="en-US" sz="2400" dirty="0">
                <a:latin typeface="Calibri"/>
                <a:ea typeface="+mn-lt"/>
                <a:cs typeface="+mn-lt"/>
              </a:rPr>
              <a:t>.</a:t>
            </a:r>
            <a:endParaRPr lang="en-US" sz="2400" dirty="0">
              <a:latin typeface="Calibri"/>
              <a:cs typeface="Calibri"/>
            </a:endParaRPr>
          </a:p>
          <a:p>
            <a:r>
              <a:rPr lang="en-US" sz="2400" dirty="0">
                <a:latin typeface="Calibri"/>
                <a:cs typeface="Calibri"/>
              </a:rPr>
              <a:t>Language is a tool that can </a:t>
            </a:r>
            <a:r>
              <a:rPr lang="en-US" sz="2400" b="1" dirty="0">
                <a:latin typeface="Calibri"/>
                <a:cs typeface="Calibri"/>
              </a:rPr>
              <a:t>draw us closer together (positive connection) or drive us further apart (create distance).</a:t>
            </a:r>
          </a:p>
          <a:p>
            <a:r>
              <a:rPr lang="en-US" sz="2400" dirty="0">
                <a:latin typeface="Calibri"/>
                <a:ea typeface="+mn-lt"/>
                <a:cs typeface="+mn-lt"/>
              </a:rPr>
              <a:t>Representation matters. Intersectionality and </a:t>
            </a:r>
            <a:r>
              <a:rPr lang="en-US" sz="2400" b="1" dirty="0">
                <a:latin typeface="Calibri"/>
                <a:ea typeface="+mn-lt"/>
                <a:cs typeface="+mn-lt"/>
              </a:rPr>
              <a:t>images can shape the perception of your audience</a:t>
            </a:r>
            <a:r>
              <a:rPr lang="en-US" sz="2400" dirty="0">
                <a:latin typeface="Calibri"/>
                <a:ea typeface="+mn-lt"/>
                <a:cs typeface="+mn-lt"/>
              </a:rPr>
              <a:t>. Visuals have the pressure of the first </a:t>
            </a:r>
            <a:r>
              <a:rPr lang="en-US" sz="2800" kern="1200" dirty="0">
                <a:solidFill>
                  <a:schemeClr val="tx1"/>
                </a:solidFill>
                <a:latin typeface="Calibri" panose="020F0502020204030204" pitchFamily="34" charset="0"/>
                <a:ea typeface="+mn-ea"/>
                <a:cs typeface="Calibri" panose="020F0502020204030204" pitchFamily="34" charset="0"/>
              </a:rPr>
              <a:t>impression</a:t>
            </a:r>
            <a:r>
              <a:rPr lang="en-US" sz="2400" dirty="0">
                <a:latin typeface="Calibri"/>
                <a:ea typeface="+mn-lt"/>
                <a:cs typeface="+mn-lt"/>
              </a:rPr>
              <a:t> and carry the value of lasting impressions.</a:t>
            </a:r>
            <a:endParaRPr lang="en-US" sz="2400" dirty="0">
              <a:latin typeface="Calibri"/>
              <a:cs typeface="Calibri"/>
            </a:endParaRPr>
          </a:p>
        </p:txBody>
      </p:sp>
      <p:sp>
        <p:nvSpPr>
          <p:cNvPr id="4" name="Slide Number Placeholder 3">
            <a:extLst>
              <a:ext uri="{FF2B5EF4-FFF2-40B4-BE49-F238E27FC236}">
                <a16:creationId xmlns:a16="http://schemas.microsoft.com/office/drawing/2014/main" id="{37E901C4-0BCB-4A64-BC61-B7A0BEBE0F4F}"/>
              </a:ext>
            </a:extLst>
          </p:cNvPr>
          <p:cNvSpPr>
            <a:spLocks noGrp="1"/>
          </p:cNvSpPr>
          <p:nvPr>
            <p:ph type="sldNum" sz="quarter" idx="10"/>
          </p:nvPr>
        </p:nvSpPr>
        <p:spPr/>
        <p:txBody>
          <a:bodyPr/>
          <a:lstStyle/>
          <a:p>
            <a:pPr algn="ctr"/>
            <a:fld id="{5A0CE3B7-701E-4BC3-B6DB-03D5637B7276}" type="slidenum">
              <a:rPr lang="en-US" smtClean="0"/>
              <a:pPr algn="ctr"/>
              <a:t>7</a:t>
            </a:fld>
            <a:endParaRPr lang="en-US" dirty="0"/>
          </a:p>
        </p:txBody>
      </p:sp>
    </p:spTree>
    <p:extLst>
      <p:ext uri="{BB962C8B-B14F-4D97-AF65-F5344CB8AC3E}">
        <p14:creationId xmlns:p14="http://schemas.microsoft.com/office/powerpoint/2010/main" val="17703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1917-B6A6-4D09-AE6B-2178F41BADC2}"/>
              </a:ext>
            </a:extLst>
          </p:cNvPr>
          <p:cNvSpPr>
            <a:spLocks noGrp="1"/>
          </p:cNvSpPr>
          <p:nvPr>
            <p:ph type="title"/>
          </p:nvPr>
        </p:nvSpPr>
        <p:spPr>
          <a:xfrm>
            <a:off x="463522" y="365125"/>
            <a:ext cx="4828199" cy="1325563"/>
          </a:xfrm>
        </p:spPr>
        <p:txBody>
          <a:bodyPr anchor="b">
            <a:normAutofit fontScale="90000"/>
          </a:bodyPr>
          <a:lstStyle/>
          <a:p>
            <a:r>
              <a:rPr lang="en-US" sz="3600" dirty="0"/>
              <a:t>Inclusive Communication: Language Choices</a:t>
            </a:r>
          </a:p>
        </p:txBody>
      </p:sp>
      <p:sp>
        <p:nvSpPr>
          <p:cNvPr id="5" name="Content Placeholder 4">
            <a:extLst>
              <a:ext uri="{FF2B5EF4-FFF2-40B4-BE49-F238E27FC236}">
                <a16:creationId xmlns:a16="http://schemas.microsoft.com/office/drawing/2014/main" id="{F26FC108-C8B1-4A93-B2D3-66B6B6F2A2DC}"/>
              </a:ext>
            </a:extLst>
          </p:cNvPr>
          <p:cNvSpPr>
            <a:spLocks noGrp="1"/>
          </p:cNvSpPr>
          <p:nvPr>
            <p:ph sz="half" idx="1"/>
          </p:nvPr>
        </p:nvSpPr>
        <p:spPr>
          <a:xfrm>
            <a:off x="463522" y="1825625"/>
            <a:ext cx="4828199" cy="4351338"/>
          </a:xfrm>
        </p:spPr>
        <p:txBody>
          <a:bodyPr>
            <a:normAutofit/>
          </a:bodyPr>
          <a:lstStyle/>
          <a:p>
            <a:pPr marL="285750" indent="-285750">
              <a:lnSpc>
                <a:spcPct val="100000"/>
              </a:lnSpc>
              <a:spcBef>
                <a:spcPts val="0"/>
              </a:spcBef>
              <a:buFont typeface="Arial"/>
              <a:buChar char="•"/>
            </a:pPr>
            <a:r>
              <a:rPr lang="en-US" dirty="0">
                <a:latin typeface="Calibri"/>
                <a:cs typeface="Calibri"/>
              </a:rPr>
              <a:t>Make conscious, intentional language choices.</a:t>
            </a:r>
          </a:p>
          <a:p>
            <a:pPr marL="285750" indent="-285750">
              <a:lnSpc>
                <a:spcPct val="100000"/>
              </a:lnSpc>
              <a:spcBef>
                <a:spcPts val="0"/>
              </a:spcBef>
              <a:buFont typeface="Arial"/>
              <a:buChar char="•"/>
            </a:pPr>
            <a:r>
              <a:rPr lang="en-US" dirty="0">
                <a:latin typeface="Calibri"/>
                <a:cs typeface="Calibri"/>
              </a:rPr>
              <a:t>Inclusive language allows you to resonate with more audiences by speaking and writing in more impartial ways.</a:t>
            </a:r>
          </a:p>
        </p:txBody>
      </p:sp>
      <p:sp>
        <p:nvSpPr>
          <p:cNvPr id="9" name="Text Placeholder 2">
            <a:extLst>
              <a:ext uri="{FF2B5EF4-FFF2-40B4-BE49-F238E27FC236}">
                <a16:creationId xmlns:a16="http://schemas.microsoft.com/office/drawing/2014/main" id="{57450280-1520-4691-9DC0-5D6C615DE7A3}"/>
              </a:ext>
            </a:extLst>
          </p:cNvPr>
          <p:cNvSpPr>
            <a:spLocks noGrp="1"/>
          </p:cNvSpPr>
          <p:nvPr>
            <p:ph sz="half" idx="2"/>
          </p:nvPr>
        </p:nvSpPr>
        <p:spPr>
          <a:xfrm>
            <a:off x="5291721" y="0"/>
            <a:ext cx="6900279" cy="6914044"/>
          </a:xfrm>
          <a:solidFill>
            <a:srgbClr val="F2F2F2"/>
          </a:solidFill>
        </p:spPr>
        <p:txBody>
          <a:bodyPr vert="horz" lIns="365760" tIns="45720" rIns="91440" bIns="45720" rtlCol="0" anchor="ctr">
            <a:normAutofit/>
          </a:bodyPr>
          <a:lstStyle/>
          <a:p>
            <a:pPr marL="0" indent="0">
              <a:lnSpc>
                <a:spcPct val="100000"/>
              </a:lnSpc>
              <a:spcBef>
                <a:spcPts val="6000"/>
              </a:spcBef>
              <a:buNone/>
            </a:pPr>
            <a:r>
              <a:rPr lang="en-US" sz="3200" dirty="0"/>
              <a:t>Who is the audience?</a:t>
            </a:r>
          </a:p>
          <a:p>
            <a:pPr marL="0" indent="0">
              <a:lnSpc>
                <a:spcPct val="100000"/>
              </a:lnSpc>
              <a:spcBef>
                <a:spcPts val="3600"/>
              </a:spcBef>
              <a:buNone/>
            </a:pPr>
            <a:r>
              <a:rPr lang="en-US" sz="3200" dirty="0"/>
              <a:t>What is the tone/level of formality?</a:t>
            </a:r>
          </a:p>
          <a:p>
            <a:pPr marL="0" indent="0">
              <a:lnSpc>
                <a:spcPct val="100000"/>
              </a:lnSpc>
              <a:spcBef>
                <a:spcPts val="3600"/>
              </a:spcBef>
              <a:buNone/>
            </a:pPr>
            <a:r>
              <a:rPr lang="en-US" sz="3200" dirty="0"/>
              <a:t>What are the goals?</a:t>
            </a:r>
          </a:p>
          <a:p>
            <a:pPr marL="0" indent="0">
              <a:lnSpc>
                <a:spcPct val="100000"/>
              </a:lnSpc>
              <a:spcBef>
                <a:spcPts val="3600"/>
              </a:spcBef>
              <a:buNone/>
            </a:pPr>
            <a:r>
              <a:rPr lang="en-US" sz="3200" dirty="0"/>
              <a:t>How might history change the impact of my language choices regardless of my intentions?</a:t>
            </a:r>
          </a:p>
          <a:p>
            <a:pPr marL="0" indent="0">
              <a:lnSpc>
                <a:spcPct val="100000"/>
              </a:lnSpc>
              <a:spcBef>
                <a:spcPts val="3600"/>
              </a:spcBef>
              <a:buNone/>
            </a:pPr>
            <a:r>
              <a:rPr lang="en-US" sz="3200" dirty="0">
                <a:latin typeface="Calibri" panose="020F0502020204030204"/>
              </a:rPr>
              <a:t>Who</a:t>
            </a:r>
            <a:r>
              <a:rPr lang="en-US" sz="3200" dirty="0"/>
              <a:t> </a:t>
            </a:r>
            <a:r>
              <a:rPr lang="en-US" sz="3200" dirty="0">
                <a:latin typeface="Calibri" panose="020F0502020204030204"/>
              </a:rPr>
              <a:t>is </a:t>
            </a:r>
            <a:r>
              <a:rPr lang="en-US" sz="3200" dirty="0"/>
              <a:t>being excluded?</a:t>
            </a:r>
          </a:p>
        </p:txBody>
      </p:sp>
      <p:pic>
        <p:nvPicPr>
          <p:cNvPr id="13" name="Picture 12">
            <a:extLst>
              <a:ext uri="{FF2B5EF4-FFF2-40B4-BE49-F238E27FC236}">
                <a16:creationId xmlns:a16="http://schemas.microsoft.com/office/drawing/2014/main" id="{696F6BA1-E668-4E32-AE9F-52F4B28897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91721" y="1537621"/>
            <a:ext cx="6913463" cy="3920068"/>
          </a:xfrm>
          <a:prstGeom prst="rect">
            <a:avLst/>
          </a:prstGeom>
        </p:spPr>
      </p:pic>
      <p:sp>
        <p:nvSpPr>
          <p:cNvPr id="79" name="TextBox 78">
            <a:extLst>
              <a:ext uri="{FF2B5EF4-FFF2-40B4-BE49-F238E27FC236}">
                <a16:creationId xmlns:a16="http://schemas.microsoft.com/office/drawing/2014/main" id="{54A3DB44-178F-4477-906A-02D22ACE846F}"/>
              </a:ext>
            </a:extLst>
          </p:cNvPr>
          <p:cNvSpPr txBox="1"/>
          <p:nvPr/>
        </p:nvSpPr>
        <p:spPr>
          <a:xfrm>
            <a:off x="5640779" y="6349041"/>
            <a:ext cx="63413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444444"/>
                </a:solidFill>
                <a:cs typeface="Arial"/>
              </a:rPr>
              <a:t>Sources: </a:t>
            </a:r>
            <a:r>
              <a:rPr lang="en-US" sz="1200" dirty="0">
                <a:solidFill>
                  <a:srgbClr val="444444"/>
                </a:solidFill>
                <a:cs typeface="Arial"/>
                <a:hlinkClick r:id="rId4"/>
              </a:rPr>
              <a:t>Conscious Style Guide</a:t>
            </a:r>
            <a:r>
              <a:rPr lang="en-US" sz="1200" dirty="0">
                <a:solidFill>
                  <a:srgbClr val="444444"/>
                </a:solidFill>
                <a:cs typeface="Arial"/>
              </a:rPr>
              <a:t>; </a:t>
            </a:r>
            <a:r>
              <a:rPr lang="en-US" sz="1200" dirty="0">
                <a:solidFill>
                  <a:srgbClr val="444444"/>
                </a:solidFill>
                <a:cs typeface="Arial"/>
                <a:hlinkClick r:id="rId5"/>
              </a:rPr>
              <a:t>18F Content Guide</a:t>
            </a:r>
            <a:r>
              <a:rPr lang="en-US" sz="1200" dirty="0">
                <a:solidFill>
                  <a:srgbClr val="444444"/>
                </a:solidFill>
                <a:cs typeface="Arial"/>
              </a:rPr>
              <a:t> ​</a:t>
            </a:r>
          </a:p>
        </p:txBody>
      </p:sp>
      <p:sp>
        <p:nvSpPr>
          <p:cNvPr id="3" name="Slide Number Placeholder 2">
            <a:extLst>
              <a:ext uri="{FF2B5EF4-FFF2-40B4-BE49-F238E27FC236}">
                <a16:creationId xmlns:a16="http://schemas.microsoft.com/office/drawing/2014/main" id="{A01D4986-3056-4C78-BCDB-7DAE0D257E02}"/>
              </a:ext>
            </a:extLst>
          </p:cNvPr>
          <p:cNvSpPr>
            <a:spLocks noGrp="1"/>
          </p:cNvSpPr>
          <p:nvPr>
            <p:ph type="sldNum" sz="quarter" idx="10"/>
          </p:nvPr>
        </p:nvSpPr>
        <p:spPr/>
        <p:txBody>
          <a:bodyPr/>
          <a:lstStyle/>
          <a:p>
            <a:pPr algn="ctr"/>
            <a:fld id="{5A0CE3B7-701E-4BC3-B6DB-03D5637B7276}" type="slidenum">
              <a:rPr lang="en-US" smtClean="0"/>
              <a:pPr algn="ctr"/>
              <a:t>8</a:t>
            </a:fld>
            <a:endParaRPr lang="en-US" dirty="0"/>
          </a:p>
        </p:txBody>
      </p:sp>
    </p:spTree>
    <p:extLst>
      <p:ext uri="{BB962C8B-B14F-4D97-AF65-F5344CB8AC3E}">
        <p14:creationId xmlns:p14="http://schemas.microsoft.com/office/powerpoint/2010/main" val="14309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5B45-6AD8-4A02-B543-3EB4ED4B95CB}"/>
              </a:ext>
            </a:extLst>
          </p:cNvPr>
          <p:cNvSpPr>
            <a:spLocks noGrp="1"/>
          </p:cNvSpPr>
          <p:nvPr>
            <p:ph type="title"/>
          </p:nvPr>
        </p:nvSpPr>
        <p:spPr/>
        <p:txBody>
          <a:bodyPr/>
          <a:lstStyle/>
          <a:p>
            <a:r>
              <a:rPr lang="en-US" dirty="0"/>
              <a:t>Non-Inclusive Language</a:t>
            </a:r>
          </a:p>
        </p:txBody>
      </p:sp>
      <p:sp>
        <p:nvSpPr>
          <p:cNvPr id="3" name="Content Placeholder 2">
            <a:extLst>
              <a:ext uri="{FF2B5EF4-FFF2-40B4-BE49-F238E27FC236}">
                <a16:creationId xmlns:a16="http://schemas.microsoft.com/office/drawing/2014/main" id="{4485943B-028C-4CDE-8A5E-0BB977894329}"/>
              </a:ext>
            </a:extLst>
          </p:cNvPr>
          <p:cNvSpPr>
            <a:spLocks noGrp="1"/>
          </p:cNvSpPr>
          <p:nvPr>
            <p:ph idx="1"/>
          </p:nvPr>
        </p:nvSpPr>
        <p:spPr/>
        <p:txBody>
          <a:bodyPr vert="horz" lIns="91440" tIns="45720" rIns="91440" bIns="45720" rtlCol="0" anchor="t">
            <a:normAutofit/>
          </a:bodyPr>
          <a:lstStyle/>
          <a:p>
            <a:pPr marL="0" indent="0">
              <a:buNone/>
            </a:pPr>
            <a:r>
              <a:rPr lang="en-US" dirty="0">
                <a:latin typeface="Calibri"/>
                <a:cs typeface="Calibri"/>
              </a:rPr>
              <a:t>Language that treats people unfairly, insults, or excludes a person or group of persons.</a:t>
            </a:r>
          </a:p>
          <a:p>
            <a:pPr marL="0" indent="0">
              <a:spcBef>
                <a:spcPts val="1800"/>
              </a:spcBef>
              <a:buNone/>
            </a:pPr>
            <a:r>
              <a:rPr lang="en-US" dirty="0">
                <a:latin typeface="Calibri"/>
                <a:cs typeface="Calibri"/>
              </a:rPr>
              <a:t>Impact on individuals/community</a:t>
            </a:r>
          </a:p>
          <a:p>
            <a:pPr marL="228600" lvl="1">
              <a:spcBef>
                <a:spcPts val="1000"/>
              </a:spcBef>
              <a:spcAft>
                <a:spcPts val="600"/>
              </a:spcAft>
              <a:buFont typeface="Symbol" panose="05050102010706020507" pitchFamily="18" charset="2"/>
              <a:buChar char=""/>
              <a:defRPr/>
            </a:pPr>
            <a:r>
              <a:rPr lang="en-US" sz="2800" dirty="0"/>
              <a:t>Exclusion</a:t>
            </a:r>
          </a:p>
          <a:p>
            <a:pPr marL="228600" lvl="1">
              <a:spcBef>
                <a:spcPts val="1000"/>
              </a:spcBef>
              <a:spcAft>
                <a:spcPts val="600"/>
              </a:spcAft>
              <a:buFont typeface="Symbol" panose="05050102010706020507" pitchFamily="18" charset="2"/>
              <a:buChar char=""/>
              <a:defRPr/>
            </a:pPr>
            <a:r>
              <a:rPr lang="en-US" sz="2800" dirty="0"/>
              <a:t>Isolation</a:t>
            </a:r>
          </a:p>
          <a:p>
            <a:pPr marL="228600" lvl="1">
              <a:spcBef>
                <a:spcPts val="1000"/>
              </a:spcBef>
              <a:spcAft>
                <a:spcPts val="600"/>
              </a:spcAft>
              <a:buFont typeface="Symbol" panose="05050102010706020507" pitchFamily="18" charset="2"/>
              <a:buChar char=""/>
              <a:defRPr/>
            </a:pPr>
            <a:r>
              <a:rPr lang="en-US" sz="2800" dirty="0"/>
              <a:t>Lack of support</a:t>
            </a:r>
          </a:p>
          <a:p>
            <a:pPr marL="228600" lvl="1">
              <a:spcBef>
                <a:spcPts val="1000"/>
              </a:spcBef>
              <a:spcAft>
                <a:spcPts val="600"/>
              </a:spcAft>
              <a:buFont typeface="Symbol" panose="05050102010706020507" pitchFamily="18" charset="2"/>
              <a:buChar char=""/>
              <a:defRPr/>
            </a:pPr>
            <a:r>
              <a:rPr lang="en-US" sz="2800" dirty="0"/>
              <a:t>Feelings of discrimination</a:t>
            </a:r>
          </a:p>
        </p:txBody>
      </p:sp>
      <p:grpSp>
        <p:nvGrpSpPr>
          <p:cNvPr id="22" name="Group 21" descr="graphic with circles containing the words &quot;I love your people!&quot;, &quot;My best friend is Black.&quot;, &quot;You speak such good English.&quot;, &quot;It was just a joke.&quot;, &quot;You're not like the others.&quot;">
            <a:extLst>
              <a:ext uri="{FF2B5EF4-FFF2-40B4-BE49-F238E27FC236}">
                <a16:creationId xmlns:a16="http://schemas.microsoft.com/office/drawing/2014/main" id="{0FA7F5B2-EB0C-1940-A7F7-21CA458A45CD}"/>
              </a:ext>
            </a:extLst>
          </p:cNvPr>
          <p:cNvGrpSpPr/>
          <p:nvPr/>
        </p:nvGrpSpPr>
        <p:grpSpPr>
          <a:xfrm>
            <a:off x="5795977" y="2670277"/>
            <a:ext cx="5932501" cy="3259139"/>
            <a:chOff x="5680134" y="2459261"/>
            <a:chExt cx="5932501" cy="3259139"/>
          </a:xfrm>
        </p:grpSpPr>
        <p:grpSp>
          <p:nvGrpSpPr>
            <p:cNvPr id="19" name="Group 18">
              <a:extLst>
                <a:ext uri="{FF2B5EF4-FFF2-40B4-BE49-F238E27FC236}">
                  <a16:creationId xmlns:a16="http://schemas.microsoft.com/office/drawing/2014/main" id="{DB044E37-A56E-3E4F-99CC-886E5A66E9CA}"/>
                </a:ext>
              </a:extLst>
            </p:cNvPr>
            <p:cNvGrpSpPr/>
            <p:nvPr/>
          </p:nvGrpSpPr>
          <p:grpSpPr>
            <a:xfrm>
              <a:off x="5680134" y="2541001"/>
              <a:ext cx="2476500" cy="1641763"/>
              <a:chOff x="5680134" y="2541001"/>
              <a:chExt cx="2476500" cy="1641763"/>
            </a:xfrm>
            <a:effectLst>
              <a:outerShdw blurRad="50800" dist="38100" dir="2700000" algn="tl" rotWithShape="0">
                <a:prstClr val="black">
                  <a:alpha val="40000"/>
                </a:prstClr>
              </a:outerShdw>
            </a:effectLst>
          </p:grpSpPr>
          <p:sp>
            <p:nvSpPr>
              <p:cNvPr id="10" name="Oval 9">
                <a:extLst>
                  <a:ext uri="{FF2B5EF4-FFF2-40B4-BE49-F238E27FC236}">
                    <a16:creationId xmlns:a16="http://schemas.microsoft.com/office/drawing/2014/main" id="{EF9FD31E-3E36-7848-9E0E-971210E67AB1}"/>
                  </a:ext>
                </a:extLst>
              </p:cNvPr>
              <p:cNvSpPr/>
              <p:nvPr/>
            </p:nvSpPr>
            <p:spPr>
              <a:xfrm>
                <a:off x="6044460" y="2541001"/>
                <a:ext cx="1645920" cy="16417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E82B5D13-94E7-F04C-9D67-D98F478EE6EB}"/>
                  </a:ext>
                </a:extLst>
              </p:cNvPr>
              <p:cNvSpPr txBox="1"/>
              <p:nvPr/>
            </p:nvSpPr>
            <p:spPr>
              <a:xfrm>
                <a:off x="5680134" y="2964131"/>
                <a:ext cx="2476500" cy="785564"/>
              </a:xfrm>
              <a:prstGeom prst="rect">
                <a:avLst/>
              </a:prstGeom>
              <a:ln>
                <a:noFill/>
              </a:ln>
              <a:effectLst>
                <a:outerShdw blurRad="50800" dist="38100" dir="2700000" algn="tl" rotWithShape="0">
                  <a:prstClr val="black">
                    <a:alpha val="40000"/>
                  </a:prstClr>
                </a:outerShdw>
              </a:effectLst>
            </p:spPr>
            <p:txBody>
              <a:bodyPr>
                <a:noAutofit/>
              </a:bodyPr>
              <a:lstStyle/>
              <a:p>
                <a:pPr algn="ctr"/>
                <a:r>
                  <a:rPr lang="en-US" sz="2400" dirty="0">
                    <a:solidFill>
                      <a:schemeClr val="accent6"/>
                    </a:solidFill>
                  </a:rPr>
                  <a:t>I love your people!</a:t>
                </a:r>
              </a:p>
            </p:txBody>
          </p:sp>
        </p:grpSp>
        <p:grpSp>
          <p:nvGrpSpPr>
            <p:cNvPr id="18" name="Group 17">
              <a:extLst>
                <a:ext uri="{FF2B5EF4-FFF2-40B4-BE49-F238E27FC236}">
                  <a16:creationId xmlns:a16="http://schemas.microsoft.com/office/drawing/2014/main" id="{65FD5E6B-B748-AC40-B85F-67EDFF021172}"/>
                </a:ext>
              </a:extLst>
            </p:cNvPr>
            <p:cNvGrpSpPr/>
            <p:nvPr/>
          </p:nvGrpSpPr>
          <p:grpSpPr>
            <a:xfrm>
              <a:off x="7485708" y="2459261"/>
              <a:ext cx="2476500" cy="1641763"/>
              <a:chOff x="7485708" y="2459261"/>
              <a:chExt cx="2476500" cy="1641763"/>
            </a:xfrm>
            <a:effectLst>
              <a:outerShdw blurRad="50800" dist="38100" dir="2700000" algn="tl" rotWithShape="0">
                <a:prstClr val="black">
                  <a:alpha val="40000"/>
                </a:prstClr>
              </a:outerShdw>
            </a:effectLst>
          </p:grpSpPr>
          <p:sp>
            <p:nvSpPr>
              <p:cNvPr id="4" name="Oval 3">
                <a:extLst>
                  <a:ext uri="{FF2B5EF4-FFF2-40B4-BE49-F238E27FC236}">
                    <a16:creationId xmlns:a16="http://schemas.microsoft.com/office/drawing/2014/main" id="{B1AD6758-8335-BC4F-B947-F553661D6CE5}"/>
                  </a:ext>
                </a:extLst>
              </p:cNvPr>
              <p:cNvSpPr/>
              <p:nvPr/>
            </p:nvSpPr>
            <p:spPr>
              <a:xfrm>
                <a:off x="7900998" y="2459261"/>
                <a:ext cx="1645920" cy="16417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E8461A6-84FF-4F4D-9590-0DC2571475A6}"/>
                  </a:ext>
                </a:extLst>
              </p:cNvPr>
              <p:cNvSpPr txBox="1"/>
              <p:nvPr/>
            </p:nvSpPr>
            <p:spPr>
              <a:xfrm>
                <a:off x="7485708" y="2722855"/>
                <a:ext cx="2476500" cy="1172904"/>
              </a:xfrm>
              <a:prstGeom prst="rect">
                <a:avLst/>
              </a:prstGeom>
              <a:ln>
                <a:noFill/>
              </a:ln>
            </p:spPr>
            <p:txBody>
              <a:bodyPr>
                <a:noAutofit/>
              </a:bodyPr>
              <a:lstStyle/>
              <a:p>
                <a:pPr algn="ctr"/>
                <a:r>
                  <a:rPr lang="en-US" sz="2400" dirty="0"/>
                  <a:t>My best </a:t>
                </a:r>
              </a:p>
              <a:p>
                <a:pPr algn="ctr"/>
                <a:r>
                  <a:rPr lang="en-US" sz="2400" dirty="0"/>
                  <a:t>friend </a:t>
                </a:r>
              </a:p>
              <a:p>
                <a:pPr algn="ctr"/>
                <a:r>
                  <a:rPr lang="en-US" sz="2400" dirty="0"/>
                  <a:t>is Black. </a:t>
                </a:r>
              </a:p>
            </p:txBody>
          </p:sp>
        </p:grpSp>
        <p:grpSp>
          <p:nvGrpSpPr>
            <p:cNvPr id="6" name="Group 5">
              <a:extLst>
                <a:ext uri="{FF2B5EF4-FFF2-40B4-BE49-F238E27FC236}">
                  <a16:creationId xmlns:a16="http://schemas.microsoft.com/office/drawing/2014/main" id="{6CE4F7D8-FDFC-0E46-913D-3E4D352FD6C5}"/>
                </a:ext>
              </a:extLst>
            </p:cNvPr>
            <p:cNvGrpSpPr/>
            <p:nvPr/>
          </p:nvGrpSpPr>
          <p:grpSpPr>
            <a:xfrm>
              <a:off x="9615339" y="2466619"/>
              <a:ext cx="1997296" cy="1641763"/>
              <a:chOff x="9615339" y="2466619"/>
              <a:chExt cx="1997296" cy="1641763"/>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733846FE-84B1-6644-8EF7-B8DDFD2AA9C7}"/>
                  </a:ext>
                </a:extLst>
              </p:cNvPr>
              <p:cNvSpPr/>
              <p:nvPr/>
            </p:nvSpPr>
            <p:spPr>
              <a:xfrm>
                <a:off x="9791027" y="2466619"/>
                <a:ext cx="1645920" cy="16417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BBF412A-E33A-1140-BAFA-02FE136F8C2C}"/>
                  </a:ext>
                </a:extLst>
              </p:cNvPr>
              <p:cNvSpPr txBox="1"/>
              <p:nvPr/>
            </p:nvSpPr>
            <p:spPr>
              <a:xfrm>
                <a:off x="9615339" y="2736242"/>
                <a:ext cx="1997296" cy="1013453"/>
              </a:xfrm>
              <a:prstGeom prst="rect">
                <a:avLst/>
              </a:prstGeom>
              <a:ln>
                <a:noFill/>
              </a:ln>
            </p:spPr>
            <p:txBody>
              <a:bodyPr>
                <a:noAutofit/>
              </a:bodyPr>
              <a:lstStyle/>
              <a:p>
                <a:pPr algn="ctr"/>
                <a:r>
                  <a:rPr lang="en-US" sz="2400" dirty="0">
                    <a:solidFill>
                      <a:schemeClr val="accent6"/>
                    </a:solidFill>
                  </a:rPr>
                  <a:t>You speak such good English.</a:t>
                </a:r>
              </a:p>
            </p:txBody>
          </p:sp>
        </p:grpSp>
        <p:grpSp>
          <p:nvGrpSpPr>
            <p:cNvPr id="20" name="Group 19">
              <a:extLst>
                <a:ext uri="{FF2B5EF4-FFF2-40B4-BE49-F238E27FC236}">
                  <a16:creationId xmlns:a16="http://schemas.microsoft.com/office/drawing/2014/main" id="{99F9E7A5-9F2A-A049-AACE-7C989E912E5D}"/>
                </a:ext>
              </a:extLst>
            </p:cNvPr>
            <p:cNvGrpSpPr/>
            <p:nvPr/>
          </p:nvGrpSpPr>
          <p:grpSpPr>
            <a:xfrm>
              <a:off x="6980401" y="4077880"/>
              <a:ext cx="1667793" cy="1640520"/>
              <a:chOff x="6980401" y="4077880"/>
              <a:chExt cx="1667793" cy="1640520"/>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27CDDB53-D6D3-4441-BC99-C59DAEE33E10}"/>
                  </a:ext>
                </a:extLst>
              </p:cNvPr>
              <p:cNvSpPr/>
              <p:nvPr/>
            </p:nvSpPr>
            <p:spPr>
              <a:xfrm>
                <a:off x="7011178" y="4077880"/>
                <a:ext cx="1637016" cy="164052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CDA645E-A828-7D40-A53F-7671946F9550}"/>
                  </a:ext>
                </a:extLst>
              </p:cNvPr>
              <p:cNvSpPr txBox="1"/>
              <p:nvPr/>
            </p:nvSpPr>
            <p:spPr>
              <a:xfrm>
                <a:off x="6980401" y="4504711"/>
                <a:ext cx="1637017" cy="1003013"/>
              </a:xfrm>
              <a:prstGeom prst="rect">
                <a:avLst/>
              </a:prstGeom>
            </p:spPr>
            <p:txBody>
              <a:bodyPr>
                <a:noAutofit/>
              </a:bodyPr>
              <a:lstStyle/>
              <a:p>
                <a:pPr algn="ctr"/>
                <a:r>
                  <a:rPr lang="en-US" sz="2400" dirty="0">
                    <a:solidFill>
                      <a:schemeClr val="accent1"/>
                    </a:solidFill>
                  </a:rPr>
                  <a:t>It was just a joke. </a:t>
                </a:r>
              </a:p>
            </p:txBody>
          </p:sp>
        </p:grpSp>
        <p:grpSp>
          <p:nvGrpSpPr>
            <p:cNvPr id="21" name="Group 20">
              <a:extLst>
                <a:ext uri="{FF2B5EF4-FFF2-40B4-BE49-F238E27FC236}">
                  <a16:creationId xmlns:a16="http://schemas.microsoft.com/office/drawing/2014/main" id="{04AE49F9-5876-9A4D-9304-A7853F457023}"/>
                </a:ext>
              </a:extLst>
            </p:cNvPr>
            <p:cNvGrpSpPr/>
            <p:nvPr/>
          </p:nvGrpSpPr>
          <p:grpSpPr>
            <a:xfrm>
              <a:off x="8845194" y="4018900"/>
              <a:ext cx="1645920" cy="1641763"/>
              <a:chOff x="8845194" y="4018900"/>
              <a:chExt cx="1645920" cy="1641763"/>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25E539CB-2239-F64C-9180-4DD2A23D5C8D}"/>
                  </a:ext>
                </a:extLst>
              </p:cNvPr>
              <p:cNvSpPr/>
              <p:nvPr/>
            </p:nvSpPr>
            <p:spPr>
              <a:xfrm>
                <a:off x="8845194" y="4018900"/>
                <a:ext cx="1645920" cy="16417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4CE48B1D-103B-4F4F-9DF1-FAEE176F8AB8}"/>
                  </a:ext>
                </a:extLst>
              </p:cNvPr>
              <p:cNvSpPr txBox="1"/>
              <p:nvPr/>
            </p:nvSpPr>
            <p:spPr>
              <a:xfrm>
                <a:off x="8854097" y="4329878"/>
                <a:ext cx="1637017" cy="1003013"/>
              </a:xfrm>
              <a:prstGeom prst="rect">
                <a:avLst/>
              </a:prstGeom>
              <a:ln>
                <a:noFill/>
              </a:ln>
            </p:spPr>
            <p:txBody>
              <a:bodyPr>
                <a:noAutofit/>
              </a:bodyPr>
              <a:lstStyle/>
              <a:p>
                <a:pPr algn="ctr"/>
                <a:r>
                  <a:rPr lang="en-US" sz="2400" dirty="0">
                    <a:solidFill>
                      <a:schemeClr val="accent6"/>
                    </a:solidFill>
                  </a:rPr>
                  <a:t>You’re not like the others.</a:t>
                </a:r>
              </a:p>
            </p:txBody>
          </p:sp>
        </p:grpSp>
      </p:grpSp>
      <p:sp>
        <p:nvSpPr>
          <p:cNvPr id="5" name="Slide Number Placeholder 4">
            <a:extLst>
              <a:ext uri="{FF2B5EF4-FFF2-40B4-BE49-F238E27FC236}">
                <a16:creationId xmlns:a16="http://schemas.microsoft.com/office/drawing/2014/main" id="{49C057EE-5D7E-4A9A-BAAF-05379B039FC5}"/>
              </a:ext>
            </a:extLst>
          </p:cNvPr>
          <p:cNvSpPr>
            <a:spLocks noGrp="1"/>
          </p:cNvSpPr>
          <p:nvPr>
            <p:ph type="sldNum" sz="quarter" idx="10"/>
          </p:nvPr>
        </p:nvSpPr>
        <p:spPr/>
        <p:txBody>
          <a:bodyPr/>
          <a:lstStyle/>
          <a:p>
            <a:pPr algn="ctr"/>
            <a:fld id="{5A0CE3B7-701E-4BC3-B6DB-03D5637B7276}" type="slidenum">
              <a:rPr lang="en-US" smtClean="0"/>
              <a:pPr algn="ctr"/>
              <a:t>9</a:t>
            </a:fld>
            <a:endParaRPr lang="en-US" dirty="0"/>
          </a:p>
        </p:txBody>
      </p:sp>
    </p:spTree>
    <p:extLst>
      <p:ext uri="{BB962C8B-B14F-4D97-AF65-F5344CB8AC3E}">
        <p14:creationId xmlns:p14="http://schemas.microsoft.com/office/powerpoint/2010/main" val="945542563"/>
      </p:ext>
    </p:extLst>
  </p:cSld>
  <p:clrMapOvr>
    <a:masterClrMapping/>
  </p:clrMapOvr>
</p:sld>
</file>

<file path=ppt/theme/theme1.xml><?xml version="1.0" encoding="utf-8"?>
<a:theme xmlns:a="http://schemas.openxmlformats.org/drawingml/2006/main" name="AIR RETAIN_2022_PPT">
  <a:themeElements>
    <a:clrScheme name="AIR 2021">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R RETAIN_2022_PPT" id="{B6ABD484-C81C-4918-B8ED-41A1A4013002}" vid="{2B884744-54E9-40D9-910D-B6628163F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22E51B-7E2B-4304-95C8-5637F589D69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FC89E0AD30FC489DD39126C9D69087" ma:contentTypeVersion="12" ma:contentTypeDescription="Create a new document." ma:contentTypeScope="" ma:versionID="9ab83112ef36eb91f03796fef78f344f">
  <xsd:schema xmlns:xsd="http://www.w3.org/2001/XMLSchema" xmlns:xs="http://www.w3.org/2001/XMLSchema" xmlns:p="http://schemas.microsoft.com/office/2006/metadata/properties" xmlns:ns2="1c5cba89-f206-4ecc-baff-606bcda8dae5" xmlns:ns3="a6e5ec3b-3e9b-4a46-9846-68212789c3f2" targetNamespace="http://schemas.microsoft.com/office/2006/metadata/properties" ma:root="true" ma:fieldsID="0a8f5d9ab9fdfc70f81e6708e50c09a4" ns2:_="" ns3:_="">
    <xsd:import namespace="1c5cba89-f206-4ecc-baff-606bcda8dae5"/>
    <xsd:import namespace="a6e5ec3b-3e9b-4a46-9846-68212789c3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cba89-f206-4ecc-baff-606bcda8d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e5ec3b-3e9b-4a46-9846-68212789c3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0E7B40-D1BC-44FA-92A7-09525F440637}">
  <ds:schemaRefs>
    <ds:schemaRef ds:uri="http://schemas.microsoft.com/sharepoint/v3/contenttype/forms"/>
  </ds:schemaRefs>
</ds:datastoreItem>
</file>

<file path=customXml/itemProps2.xml><?xml version="1.0" encoding="utf-8"?>
<ds:datastoreItem xmlns:ds="http://schemas.openxmlformats.org/officeDocument/2006/customXml" ds:itemID="{7B18CFD0-96AF-4A2A-ACA6-1DBF4E21CC81}">
  <ds:schemaRefs>
    <ds:schemaRef ds:uri="http://schemas.microsoft.com/office/2006/documentManagement/types"/>
    <ds:schemaRef ds:uri="a6e5ec3b-3e9b-4a46-9846-68212789c3f2"/>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1c5cba89-f206-4ecc-baff-606bcda8dae5"/>
    <ds:schemaRef ds:uri="http://www.w3.org/XML/1998/namespace"/>
  </ds:schemaRefs>
</ds:datastoreItem>
</file>

<file path=customXml/itemProps3.xml><?xml version="1.0" encoding="utf-8"?>
<ds:datastoreItem xmlns:ds="http://schemas.openxmlformats.org/officeDocument/2006/customXml" ds:itemID="{E63E34B5-81EB-4ED3-816F-3751F5809456}">
  <ds:schemaRefs>
    <ds:schemaRef ds:uri="1c5cba89-f206-4ecc-baff-606bcda8dae5"/>
    <ds:schemaRef ds:uri="a6e5ec3b-3e9b-4a46-9846-68212789c3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AIR RETAIN_2022_PPT</Template>
  <TotalTime>2868</TotalTime>
  <Words>7370</Words>
  <Application>Microsoft Office PowerPoint</Application>
  <PresentationFormat>Widescreen</PresentationFormat>
  <Paragraphs>463</Paragraphs>
  <Slides>35</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Myriad Pro Cond</vt:lpstr>
      <vt:lpstr>Symbol</vt:lpstr>
      <vt:lpstr>Times New Roman</vt:lpstr>
      <vt:lpstr>Wingdings</vt:lpstr>
      <vt:lpstr>AIR RETAIN_2022_PPT</vt:lpstr>
      <vt:lpstr>Health Equity Tips for Developing Inclusive Communication in RETAIN Programs</vt:lpstr>
      <vt:lpstr>Today’s Presenters</vt:lpstr>
      <vt:lpstr>Today’s Presenters (cont.)</vt:lpstr>
      <vt:lpstr>Agenda</vt:lpstr>
      <vt:lpstr>Ice Breaker</vt:lpstr>
      <vt:lpstr>What Is Inclusive Communication?</vt:lpstr>
      <vt:lpstr>The Power of Words, Language, and Images</vt:lpstr>
      <vt:lpstr>Inclusive Communication: Language Choices</vt:lpstr>
      <vt:lpstr>Non-Inclusive Language</vt:lpstr>
      <vt:lpstr>Images     </vt:lpstr>
      <vt:lpstr>CDC’s Health Equity Guiding Principles for Inclusive Communication</vt:lpstr>
      <vt:lpstr>Health Equity </vt:lpstr>
      <vt:lpstr>Health Equity Considerations</vt:lpstr>
      <vt:lpstr>Participant Poll</vt:lpstr>
      <vt:lpstr>Participant Poll (cont.)</vt:lpstr>
      <vt:lpstr>Key Principles for Inclusive Communication</vt:lpstr>
      <vt:lpstr>Key Principle </vt:lpstr>
      <vt:lpstr> Key Principle (cont.)</vt:lpstr>
      <vt:lpstr> Key Principle (cont. 2) </vt:lpstr>
      <vt:lpstr> Key Principle (cont. 3) </vt:lpstr>
      <vt:lpstr>Key Principle (cont. 4)</vt:lpstr>
      <vt:lpstr>Key Principle (cont. 5) </vt:lpstr>
      <vt:lpstr>Key Principle (cont. 6)</vt:lpstr>
      <vt:lpstr>Key Principle (cont. 7)</vt:lpstr>
      <vt:lpstr>Key Principle (cont. 8)</vt:lpstr>
      <vt:lpstr>Key Principle (cont. 9)</vt:lpstr>
      <vt:lpstr>Key Principle (cont. 10)</vt:lpstr>
      <vt:lpstr>Community Engagement</vt:lpstr>
      <vt:lpstr>Accessibility of Communication</vt:lpstr>
      <vt:lpstr>Audience</vt:lpstr>
      <vt:lpstr>Images</vt:lpstr>
      <vt:lpstr>Inclusive Language/Formats</vt:lpstr>
      <vt:lpstr>Ice Breaker Follow-Up</vt:lpstr>
      <vt:lpstr>Questions &amp; Answers</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Bateman</dc:creator>
  <cp:lastModifiedBy>Henry, Melissa</cp:lastModifiedBy>
  <cp:revision>83</cp:revision>
  <dcterms:created xsi:type="dcterms:W3CDTF">2022-02-09T13:10:08Z</dcterms:created>
  <dcterms:modified xsi:type="dcterms:W3CDTF">2022-04-05T16:29:43Z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0x010100BBFC89E0AD30FC489DD39126C9D69087</vt:lpwstr>
  </property>
</Properties>
</file>